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DM Serif Display" pitchFamily="2" charset="0"/>
      <p:regular r:id="rId29"/>
      <p:italic r:id="rId30"/>
    </p:embeddedFont>
    <p:embeddedFont>
      <p:font typeface="Fira Sans Extra Condensed Medium" panose="020B060402020202020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Light" panose="020B0306030504020204" pitchFamily="34" charset="0"/>
      <p:regular r:id="rId39"/>
      <p:bold r:id="rId40"/>
      <p:italic r:id="rId41"/>
      <p:boldItalic r:id="rId42"/>
    </p:embeddedFont>
    <p:embeddedFont>
      <p:font typeface="Share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7DDCE4-40DF-4E50-8BE1-10DE101EF5EE}">
  <a:tblStyle styleId="{737DDCE4-40DF-4E50-8BE1-10DE101EF5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39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91c2e6dc0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91c2e6dc0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91c2e6dc0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91c2e6dc0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1c2e6dc0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91c2e6dc0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1c2e6dc0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91c2e6dc0d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91c2e6dc0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91c2e6dc0d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588ae0e4b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588ae0e4b_0_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588ae0e4b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588ae0e4b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588ae0e4b_0_1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588ae0e4b_0_1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91d3e57e3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91d3e57e3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91d3e57e3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91d3e57e3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588ae0e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588ae0e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91d3e57e3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91d3e57e3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91d3e57e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91d3e57e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1588ae0e4b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1588ae0e4b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91d3e57e3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91d3e57e3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91d3e57e3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91d3e57e3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9245df65e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9245df65e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588ae0e4b_0_1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588ae0e4b_0_1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588ae0e4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588ae0e4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588ae0e4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588ae0e4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1c2e6dc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1c2e6dc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588ae0e4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588ae0e4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66a889f7a_1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66a889f7a_1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1c2e6dc0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1c2e6dc0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588ae0e4b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588ae0e4b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7" Type="http://schemas.openxmlformats.org/officeDocument/2006/relationships/slide" Target="../slides/slide26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2.xml"/><Relationship Id="rId5" Type="http://schemas.openxmlformats.org/officeDocument/2006/relationships/slide" Target="../slides/slide15.xml"/><Relationship Id="rId4" Type="http://schemas.openxmlformats.org/officeDocument/2006/relationships/slide" Target="../slides/slide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361100"/>
            <a:ext cx="4245000" cy="21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9475" y="3483600"/>
            <a:ext cx="42450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713100" y="2293525"/>
            <a:ext cx="7717800" cy="14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subTitle" idx="1"/>
          </p:nvPr>
        </p:nvSpPr>
        <p:spPr>
          <a:xfrm>
            <a:off x="712975" y="3945425"/>
            <a:ext cx="7717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3">
            <a:hlinkClick r:id="rId2" action="ppaction://hlinksldjump"/>
          </p:cNvPr>
          <p:cNvSpPr txBox="1">
            <a:spLocks noGrp="1"/>
          </p:cNvSpPr>
          <p:nvPr>
            <p:ph type="ctrTitle" idx="2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" name="Google Shape;42;p13">
            <a:hlinkClick r:id="rId2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3">
            <a:hlinkClick r:id="rId3" action="ppaction://hlinksldjump"/>
          </p:cNvPr>
          <p:cNvSpPr txBox="1">
            <a:spLocks noGrp="1"/>
          </p:cNvSpPr>
          <p:nvPr>
            <p:ph type="ctrTitle" idx="4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5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5" name="Google Shape;45;p13">
            <a:hlinkClick r:id="rId3" action="ppaction://hlinksldjump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>
            <a:hlinkClick r:id="rId4" action="ppaction://hlinksldjump"/>
          </p:cNvPr>
          <p:cNvSpPr txBox="1">
            <a:spLocks noGrp="1"/>
          </p:cNvSpPr>
          <p:nvPr>
            <p:ph type="ctrTitle" idx="7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8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8" name="Google Shape;48;p13">
            <a:hlinkClick r:id="rId4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>
            <a:hlinkClick r:id="rId5" action="ppaction://hlinksldjump"/>
          </p:cNvPr>
          <p:cNvSpPr txBox="1">
            <a:spLocks noGrp="1"/>
          </p:cNvSpPr>
          <p:nvPr>
            <p:ph type="ctrTitle" idx="13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4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13">
            <a:hlinkClick r:id="rId5" action="ppaction://hlinksldjump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>
            <a:hlinkClick r:id="rId6" action="ppaction://hlinksldjump"/>
          </p:cNvPr>
          <p:cNvSpPr txBox="1">
            <a:spLocks noGrp="1"/>
          </p:cNvSpPr>
          <p:nvPr>
            <p:ph type="ctrTitle" idx="16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7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4" name="Google Shape;54;p13">
            <a:hlinkClick r:id="rId6" action="ppaction://hlinksldjump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>
            <a:hlinkClick r:id="rId7" action="ppaction://hlinksldjump"/>
          </p:cNvPr>
          <p:cNvSpPr txBox="1">
            <a:spLocks noGrp="1"/>
          </p:cNvSpPr>
          <p:nvPr>
            <p:ph type="ctrTitle" idx="19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0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" name="Google Shape;57;p13">
            <a:hlinkClick r:id="rId7" action="ppaction://hlinksldjump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441813" y="1410150"/>
            <a:ext cx="6260400" cy="16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41788" y="3278250"/>
            <a:ext cx="6260400" cy="4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ctrTitle"/>
          </p:nvPr>
        </p:nvSpPr>
        <p:spPr>
          <a:xfrm flipH="1">
            <a:off x="2676021" y="2226953"/>
            <a:ext cx="28239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3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ctrTitle"/>
          </p:nvPr>
        </p:nvSpPr>
        <p:spPr>
          <a:xfrm flipH="1">
            <a:off x="4098499" y="2231814"/>
            <a:ext cx="26100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3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ctrTitle"/>
          </p:nvPr>
        </p:nvSpPr>
        <p:spPr>
          <a:xfrm flipH="1">
            <a:off x="2534025" y="2690100"/>
            <a:ext cx="4076100" cy="12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533950" y="768900"/>
            <a:ext cx="4076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534025" y="3945900"/>
            <a:ext cx="4076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CUSTOM_3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ctrTitle"/>
          </p:nvPr>
        </p:nvSpPr>
        <p:spPr>
          <a:xfrm flipH="1">
            <a:off x="4801666" y="2690100"/>
            <a:ext cx="3629100" cy="12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801666" y="768900"/>
            <a:ext cx="3629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20"/>
          <p:cNvSpPr txBox="1">
            <a:spLocks noGrp="1"/>
          </p:cNvSpPr>
          <p:nvPr>
            <p:ph type="subTitle" idx="1"/>
          </p:nvPr>
        </p:nvSpPr>
        <p:spPr>
          <a:xfrm>
            <a:off x="4801759" y="3945900"/>
            <a:ext cx="3629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4101575" y="2149455"/>
            <a:ext cx="29544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7">
  <p:cSld name="CUSTOM_3_1_1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 flipH="1">
            <a:off x="713216" y="2690100"/>
            <a:ext cx="3629100" cy="12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3216" y="768900"/>
            <a:ext cx="3629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21"/>
          <p:cNvSpPr txBox="1">
            <a:spLocks noGrp="1"/>
          </p:cNvSpPr>
          <p:nvPr>
            <p:ph type="subTitle" idx="1"/>
          </p:nvPr>
        </p:nvSpPr>
        <p:spPr>
          <a:xfrm>
            <a:off x="713309" y="3945900"/>
            <a:ext cx="3629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ctrTitle"/>
          </p:nvPr>
        </p:nvSpPr>
        <p:spPr>
          <a:xfrm>
            <a:off x="4755000" y="1851800"/>
            <a:ext cx="29832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3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subTitle" idx="1"/>
          </p:nvPr>
        </p:nvSpPr>
        <p:spPr>
          <a:xfrm flipH="1">
            <a:off x="2144325" y="3016350"/>
            <a:ext cx="48552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2144466" y="1380450"/>
            <a:ext cx="4855200" cy="16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5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ctrTitle"/>
          </p:nvPr>
        </p:nvSpPr>
        <p:spPr>
          <a:xfrm>
            <a:off x="3414400" y="1822650"/>
            <a:ext cx="5007900" cy="9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ubTitle" idx="1"/>
          </p:nvPr>
        </p:nvSpPr>
        <p:spPr>
          <a:xfrm>
            <a:off x="4563475" y="2777250"/>
            <a:ext cx="38673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7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ctrTitle"/>
          </p:nvPr>
        </p:nvSpPr>
        <p:spPr>
          <a:xfrm>
            <a:off x="5159880" y="2227950"/>
            <a:ext cx="2983200" cy="3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1"/>
          </p:nvPr>
        </p:nvSpPr>
        <p:spPr>
          <a:xfrm>
            <a:off x="5159880" y="2571750"/>
            <a:ext cx="29832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8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>
            <a:spLocks noGrp="1"/>
          </p:cNvSpPr>
          <p:nvPr>
            <p:ph type="ctrTitle"/>
          </p:nvPr>
        </p:nvSpPr>
        <p:spPr>
          <a:xfrm>
            <a:off x="945189" y="2227950"/>
            <a:ext cx="2983200" cy="3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subTitle" idx="1"/>
          </p:nvPr>
        </p:nvSpPr>
        <p:spPr>
          <a:xfrm>
            <a:off x="945200" y="2571750"/>
            <a:ext cx="29832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4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subTitle" idx="1"/>
          </p:nvPr>
        </p:nvSpPr>
        <p:spPr>
          <a:xfrm flipH="1">
            <a:off x="1010400" y="3423025"/>
            <a:ext cx="16485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02" name="Google Shape;102;p27"/>
          <p:cNvSpPr txBox="1">
            <a:spLocks noGrp="1"/>
          </p:cNvSpPr>
          <p:nvPr>
            <p:ph type="subTitle" idx="2"/>
          </p:nvPr>
        </p:nvSpPr>
        <p:spPr>
          <a:xfrm flipH="1">
            <a:off x="1010400" y="3740150"/>
            <a:ext cx="16485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subTitle" idx="3"/>
          </p:nvPr>
        </p:nvSpPr>
        <p:spPr>
          <a:xfrm flipH="1">
            <a:off x="3747750" y="3423025"/>
            <a:ext cx="16485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subTitle" idx="4"/>
          </p:nvPr>
        </p:nvSpPr>
        <p:spPr>
          <a:xfrm>
            <a:off x="6490950" y="3423025"/>
            <a:ext cx="16485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ubTitle" idx="5"/>
          </p:nvPr>
        </p:nvSpPr>
        <p:spPr>
          <a:xfrm flipH="1">
            <a:off x="3747750" y="3740125"/>
            <a:ext cx="16485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subTitle" idx="6"/>
          </p:nvPr>
        </p:nvSpPr>
        <p:spPr>
          <a:xfrm>
            <a:off x="6490950" y="3740125"/>
            <a:ext cx="16485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title" hasCustomPrompt="1"/>
          </p:nvPr>
        </p:nvSpPr>
        <p:spPr>
          <a:xfrm>
            <a:off x="1389900" y="2163690"/>
            <a:ext cx="889500" cy="36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27"/>
          <p:cNvSpPr txBox="1">
            <a:spLocks noGrp="1"/>
          </p:cNvSpPr>
          <p:nvPr>
            <p:ph type="title" idx="7" hasCustomPrompt="1"/>
          </p:nvPr>
        </p:nvSpPr>
        <p:spPr>
          <a:xfrm>
            <a:off x="4127250" y="2160367"/>
            <a:ext cx="889500" cy="36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27"/>
          <p:cNvSpPr txBox="1">
            <a:spLocks noGrp="1"/>
          </p:cNvSpPr>
          <p:nvPr>
            <p:ph type="title" idx="8" hasCustomPrompt="1"/>
          </p:nvPr>
        </p:nvSpPr>
        <p:spPr>
          <a:xfrm>
            <a:off x="6873895" y="2160693"/>
            <a:ext cx="889500" cy="36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27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1735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9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878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ctrTitle" idx="2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ubTitle" idx="1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ctrTitle" idx="3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4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ctrTitle" idx="5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ubTitle" idx="6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title" idx="7" hasCustomPrompt="1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8"/>
          <p:cNvSpPr txBox="1">
            <a:spLocks noGrp="1"/>
          </p:cNvSpPr>
          <p:nvPr>
            <p:ph type="title" idx="8" hasCustomPrompt="1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8"/>
          <p:cNvSpPr txBox="1">
            <a:spLocks noGrp="1"/>
          </p:cNvSpPr>
          <p:nvPr>
            <p:ph type="title" idx="9" hasCustomPrompt="1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94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subTitle" idx="1"/>
          </p:nvPr>
        </p:nvSpPr>
        <p:spPr>
          <a:xfrm>
            <a:off x="4240075" y="15044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subTitle" idx="2"/>
          </p:nvPr>
        </p:nvSpPr>
        <p:spPr>
          <a:xfrm>
            <a:off x="4240075" y="2675938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ctrTitle" idx="3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ctrTitle" idx="4"/>
          </p:nvPr>
        </p:nvSpPr>
        <p:spPr>
          <a:xfrm>
            <a:off x="4240075" y="2362488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subTitle" idx="5"/>
          </p:nvPr>
        </p:nvSpPr>
        <p:spPr>
          <a:xfrm>
            <a:off x="4240075" y="3844975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ctrTitle" idx="6"/>
          </p:nvPr>
        </p:nvSpPr>
        <p:spPr>
          <a:xfrm>
            <a:off x="4240075" y="3537472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8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ctrTitle" idx="2"/>
          </p:nvPr>
        </p:nvSpPr>
        <p:spPr>
          <a:xfrm>
            <a:off x="1386000" y="3425225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ctrTitle" idx="3"/>
          </p:nvPr>
        </p:nvSpPr>
        <p:spPr>
          <a:xfrm>
            <a:off x="3767200" y="2613025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ctrTitle" idx="4"/>
          </p:nvPr>
        </p:nvSpPr>
        <p:spPr>
          <a:xfrm>
            <a:off x="6148400" y="3425225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1386000" y="3778950"/>
            <a:ext cx="1581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subTitle" idx="5"/>
          </p:nvPr>
        </p:nvSpPr>
        <p:spPr>
          <a:xfrm>
            <a:off x="3767200" y="2966750"/>
            <a:ext cx="1581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subTitle" idx="6"/>
          </p:nvPr>
        </p:nvSpPr>
        <p:spPr>
          <a:xfrm>
            <a:off x="6148400" y="3778950"/>
            <a:ext cx="1581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8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ctrTitle" idx="2"/>
          </p:nvPr>
        </p:nvSpPr>
        <p:spPr>
          <a:xfrm>
            <a:off x="1170425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ctrTitle" idx="3"/>
          </p:nvPr>
        </p:nvSpPr>
        <p:spPr>
          <a:xfrm>
            <a:off x="3781050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ctrTitle" idx="4"/>
          </p:nvPr>
        </p:nvSpPr>
        <p:spPr>
          <a:xfrm>
            <a:off x="6391675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ubTitle" idx="1"/>
          </p:nvPr>
        </p:nvSpPr>
        <p:spPr>
          <a:xfrm>
            <a:off x="1170425" y="3552975"/>
            <a:ext cx="1581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subTitle" idx="5"/>
          </p:nvPr>
        </p:nvSpPr>
        <p:spPr>
          <a:xfrm>
            <a:off x="3781050" y="3552975"/>
            <a:ext cx="1581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ubTitle" idx="6"/>
          </p:nvPr>
        </p:nvSpPr>
        <p:spPr>
          <a:xfrm>
            <a:off x="6391675" y="3552975"/>
            <a:ext cx="1581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3" name="Google Shape;153;p33">
            <a:hlinkClick r:id="" action="ppaction://noaction"/>
          </p:cNvPr>
          <p:cNvSpPr txBox="1">
            <a:spLocks noGrp="1"/>
          </p:cNvSpPr>
          <p:nvPr>
            <p:ph type="ctrTitle" idx="2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4" name="Google Shape;154;p33"/>
          <p:cNvSpPr txBox="1">
            <a:spLocks noGrp="1"/>
          </p:cNvSpPr>
          <p:nvPr>
            <p:ph type="subTitle" idx="1"/>
          </p:nvPr>
        </p:nvSpPr>
        <p:spPr>
          <a:xfrm>
            <a:off x="725625" y="4291560"/>
            <a:ext cx="1906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55" name="Google Shape;155;p33">
            <a:hlinkClick r:id="" action="ppaction://noaction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33">
            <a:hlinkClick r:id="" action="ppaction://noaction"/>
          </p:cNvPr>
          <p:cNvSpPr txBox="1">
            <a:spLocks noGrp="1"/>
          </p:cNvSpPr>
          <p:nvPr>
            <p:ph type="ctrTitle" idx="4"/>
          </p:nvPr>
        </p:nvSpPr>
        <p:spPr>
          <a:xfrm>
            <a:off x="2870600" y="3781500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subTitle" idx="5"/>
          </p:nvPr>
        </p:nvSpPr>
        <p:spPr>
          <a:xfrm>
            <a:off x="2870596" y="4287854"/>
            <a:ext cx="19767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58" name="Google Shape;158;p33">
            <a:hlinkClick r:id="" action="ppaction://noaction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33">
            <a:hlinkClick r:id="" action="ppaction://noaction"/>
          </p:cNvPr>
          <p:cNvSpPr txBox="1">
            <a:spLocks noGrp="1"/>
          </p:cNvSpPr>
          <p:nvPr>
            <p:ph type="ctrTitle" idx="7"/>
          </p:nvPr>
        </p:nvSpPr>
        <p:spPr>
          <a:xfrm>
            <a:off x="5015575" y="37815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0" name="Google Shape;160;p33"/>
          <p:cNvSpPr txBox="1">
            <a:spLocks noGrp="1"/>
          </p:cNvSpPr>
          <p:nvPr>
            <p:ph type="subTitle" idx="8"/>
          </p:nvPr>
        </p:nvSpPr>
        <p:spPr>
          <a:xfrm>
            <a:off x="5015575" y="4287865"/>
            <a:ext cx="1906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61" name="Google Shape;161;p33">
            <a:hlinkClick r:id="" action="ppaction://noaction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solidFill>
          <a:schemeClr val="dk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616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ctrTitle" idx="2"/>
          </p:nvPr>
        </p:nvSpPr>
        <p:spPr>
          <a:xfrm>
            <a:off x="1967544" y="1602843"/>
            <a:ext cx="24294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subTitle" idx="1"/>
          </p:nvPr>
        </p:nvSpPr>
        <p:spPr>
          <a:xfrm>
            <a:off x="2269044" y="2064316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34"/>
          <p:cNvSpPr txBox="1">
            <a:spLocks noGrp="1"/>
          </p:cNvSpPr>
          <p:nvPr>
            <p:ph type="ctrTitle" idx="3"/>
          </p:nvPr>
        </p:nvSpPr>
        <p:spPr>
          <a:xfrm>
            <a:off x="4747031" y="1602843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subTitle" idx="4"/>
          </p:nvPr>
        </p:nvSpPr>
        <p:spPr>
          <a:xfrm>
            <a:off x="5048531" y="2064313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ctrTitle" idx="5"/>
          </p:nvPr>
        </p:nvSpPr>
        <p:spPr>
          <a:xfrm>
            <a:off x="1967544" y="3229976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subTitle" idx="6"/>
          </p:nvPr>
        </p:nvSpPr>
        <p:spPr>
          <a:xfrm>
            <a:off x="2269044" y="3691450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p34"/>
          <p:cNvSpPr txBox="1">
            <a:spLocks noGrp="1"/>
          </p:cNvSpPr>
          <p:nvPr>
            <p:ph type="ctrTitle" idx="7"/>
          </p:nvPr>
        </p:nvSpPr>
        <p:spPr>
          <a:xfrm>
            <a:off x="4747031" y="3247354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4"/>
          <p:cNvSpPr txBox="1">
            <a:spLocks noGrp="1"/>
          </p:cNvSpPr>
          <p:nvPr>
            <p:ph type="subTitle" idx="8"/>
          </p:nvPr>
        </p:nvSpPr>
        <p:spPr>
          <a:xfrm>
            <a:off x="5048531" y="3708824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bg>
      <p:bgPr>
        <a:solidFill>
          <a:schemeClr val="dk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2"/>
          </p:nvPr>
        </p:nvSpPr>
        <p:spPr>
          <a:xfrm>
            <a:off x="1610575" y="1611625"/>
            <a:ext cx="1853100" cy="31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ctrTitle" idx="3"/>
          </p:nvPr>
        </p:nvSpPr>
        <p:spPr>
          <a:xfrm>
            <a:off x="5707025" y="1613761"/>
            <a:ext cx="1853100" cy="31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6" name="Google Shape;176;p35"/>
          <p:cNvSpPr txBox="1">
            <a:spLocks noGrp="1"/>
          </p:cNvSpPr>
          <p:nvPr>
            <p:ph type="ctrTitle" idx="4"/>
          </p:nvPr>
        </p:nvSpPr>
        <p:spPr>
          <a:xfrm>
            <a:off x="1610575" y="3135908"/>
            <a:ext cx="1853100" cy="31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7" name="Google Shape;177;p35"/>
          <p:cNvSpPr txBox="1">
            <a:spLocks noGrp="1"/>
          </p:cNvSpPr>
          <p:nvPr>
            <p:ph type="ctrTitle" idx="5"/>
          </p:nvPr>
        </p:nvSpPr>
        <p:spPr>
          <a:xfrm>
            <a:off x="5707025" y="3144067"/>
            <a:ext cx="1853100" cy="31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subTitle" idx="1"/>
          </p:nvPr>
        </p:nvSpPr>
        <p:spPr>
          <a:xfrm>
            <a:off x="5707025" y="3431480"/>
            <a:ext cx="18531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6"/>
          </p:nvPr>
        </p:nvSpPr>
        <p:spPr>
          <a:xfrm>
            <a:off x="1610575" y="1904875"/>
            <a:ext cx="18531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0" name="Google Shape;180;p35"/>
          <p:cNvSpPr txBox="1">
            <a:spLocks noGrp="1"/>
          </p:cNvSpPr>
          <p:nvPr>
            <p:ph type="subTitle" idx="7"/>
          </p:nvPr>
        </p:nvSpPr>
        <p:spPr>
          <a:xfrm>
            <a:off x="1610575" y="3420719"/>
            <a:ext cx="18531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8"/>
          </p:nvPr>
        </p:nvSpPr>
        <p:spPr>
          <a:xfrm>
            <a:off x="5707025" y="1901903"/>
            <a:ext cx="18531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5_1_1">
    <p:bg>
      <p:bgPr>
        <a:solidFill>
          <a:schemeClr val="dk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ctrTitle" idx="2"/>
          </p:nvPr>
        </p:nvSpPr>
        <p:spPr>
          <a:xfrm>
            <a:off x="1627625" y="2937725"/>
            <a:ext cx="28734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ctrTitle" idx="3"/>
          </p:nvPr>
        </p:nvSpPr>
        <p:spPr>
          <a:xfrm>
            <a:off x="1627625" y="1302300"/>
            <a:ext cx="28734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ctrTitle" idx="4"/>
          </p:nvPr>
        </p:nvSpPr>
        <p:spPr>
          <a:xfrm>
            <a:off x="1627625" y="3749525"/>
            <a:ext cx="28734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ctrTitle" idx="5"/>
          </p:nvPr>
        </p:nvSpPr>
        <p:spPr>
          <a:xfrm>
            <a:off x="1627625" y="2125920"/>
            <a:ext cx="28734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1627625" y="24937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subTitle" idx="6"/>
          </p:nvPr>
        </p:nvSpPr>
        <p:spPr>
          <a:xfrm>
            <a:off x="1627625" y="33055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subTitle" idx="7"/>
          </p:nvPr>
        </p:nvSpPr>
        <p:spPr>
          <a:xfrm>
            <a:off x="1627625" y="41173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subTitle" idx="8"/>
          </p:nvPr>
        </p:nvSpPr>
        <p:spPr>
          <a:xfrm>
            <a:off x="1627625" y="16819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22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>
            <a:spLocks noGrp="1"/>
          </p:cNvSpPr>
          <p:nvPr>
            <p:ph type="ctrTitle"/>
          </p:nvPr>
        </p:nvSpPr>
        <p:spPr>
          <a:xfrm>
            <a:off x="6499521" y="3293191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subTitle" idx="1"/>
          </p:nvPr>
        </p:nvSpPr>
        <p:spPr>
          <a:xfrm>
            <a:off x="6499521" y="3568943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ctrTitle" idx="2"/>
          </p:nvPr>
        </p:nvSpPr>
        <p:spPr>
          <a:xfrm>
            <a:off x="975094" y="3293196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6" name="Google Shape;196;p37"/>
          <p:cNvSpPr txBox="1">
            <a:spLocks noGrp="1"/>
          </p:cNvSpPr>
          <p:nvPr>
            <p:ph type="subTitle" idx="3"/>
          </p:nvPr>
        </p:nvSpPr>
        <p:spPr>
          <a:xfrm>
            <a:off x="975094" y="3568950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ctrTitle" idx="4"/>
          </p:nvPr>
        </p:nvSpPr>
        <p:spPr>
          <a:xfrm>
            <a:off x="2818426" y="3293196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ubTitle" idx="5"/>
          </p:nvPr>
        </p:nvSpPr>
        <p:spPr>
          <a:xfrm>
            <a:off x="2818426" y="3568950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9" name="Google Shape;199;p37"/>
          <p:cNvSpPr txBox="1">
            <a:spLocks noGrp="1"/>
          </p:cNvSpPr>
          <p:nvPr>
            <p:ph type="ctrTitle" idx="6"/>
          </p:nvPr>
        </p:nvSpPr>
        <p:spPr>
          <a:xfrm>
            <a:off x="4658972" y="3293200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subTitle" idx="7"/>
          </p:nvPr>
        </p:nvSpPr>
        <p:spPr>
          <a:xfrm>
            <a:off x="4658972" y="3568950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ctrTitle" idx="8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0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2576175" y="1911089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subTitle" idx="1"/>
          </p:nvPr>
        </p:nvSpPr>
        <p:spPr>
          <a:xfrm>
            <a:off x="2576172" y="2274706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title" idx="2"/>
          </p:nvPr>
        </p:nvSpPr>
        <p:spPr>
          <a:xfrm>
            <a:off x="4860080" y="1911089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subTitle" idx="3"/>
          </p:nvPr>
        </p:nvSpPr>
        <p:spPr>
          <a:xfrm>
            <a:off x="4860082" y="2274706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title" idx="4"/>
          </p:nvPr>
        </p:nvSpPr>
        <p:spPr>
          <a:xfrm>
            <a:off x="1431975" y="3604284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subTitle" idx="5"/>
          </p:nvPr>
        </p:nvSpPr>
        <p:spPr>
          <a:xfrm>
            <a:off x="1431972" y="3967881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title" idx="6"/>
          </p:nvPr>
        </p:nvSpPr>
        <p:spPr>
          <a:xfrm>
            <a:off x="3715885" y="3604284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subTitle" idx="7"/>
          </p:nvPr>
        </p:nvSpPr>
        <p:spPr>
          <a:xfrm>
            <a:off x="3715882" y="3967881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title" idx="8"/>
          </p:nvPr>
        </p:nvSpPr>
        <p:spPr>
          <a:xfrm>
            <a:off x="5999800" y="3604284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12" name="Google Shape;212;p38"/>
          <p:cNvSpPr txBox="1">
            <a:spLocks noGrp="1"/>
          </p:cNvSpPr>
          <p:nvPr>
            <p:ph type="subTitle" idx="9"/>
          </p:nvPr>
        </p:nvSpPr>
        <p:spPr>
          <a:xfrm>
            <a:off x="5999798" y="3967881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13" name="Google Shape;213;p38"/>
          <p:cNvSpPr txBox="1">
            <a:spLocks noGrp="1"/>
          </p:cNvSpPr>
          <p:nvPr>
            <p:ph type="ctrTitle" idx="13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6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ctrTitle" idx="2"/>
          </p:nvPr>
        </p:nvSpPr>
        <p:spPr>
          <a:xfrm>
            <a:off x="2207792" y="1961143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subTitle" idx="1"/>
          </p:nvPr>
        </p:nvSpPr>
        <p:spPr>
          <a:xfrm>
            <a:off x="2208007" y="2376293"/>
            <a:ext cx="1826400" cy="480900"/>
          </a:xfrm>
          <a:prstGeom prst="rect">
            <a:avLst/>
          </a:prstGeom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ctrTitle" idx="3"/>
          </p:nvPr>
        </p:nvSpPr>
        <p:spPr>
          <a:xfrm>
            <a:off x="4402900" y="1961143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subTitle" idx="4"/>
          </p:nvPr>
        </p:nvSpPr>
        <p:spPr>
          <a:xfrm>
            <a:off x="4402850" y="2374293"/>
            <a:ext cx="1826400" cy="480900"/>
          </a:xfrm>
          <a:prstGeom prst="rect">
            <a:avLst/>
          </a:prstGeom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ctrTitle" idx="5"/>
          </p:nvPr>
        </p:nvSpPr>
        <p:spPr>
          <a:xfrm>
            <a:off x="6604375" y="1961143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subTitle" idx="6"/>
          </p:nvPr>
        </p:nvSpPr>
        <p:spPr>
          <a:xfrm>
            <a:off x="6604225" y="2374293"/>
            <a:ext cx="1826400" cy="480900"/>
          </a:xfrm>
          <a:prstGeom prst="rect">
            <a:avLst/>
          </a:prstGeom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ctrTitle" idx="7"/>
          </p:nvPr>
        </p:nvSpPr>
        <p:spPr>
          <a:xfrm>
            <a:off x="713225" y="3703375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subTitle" idx="8"/>
          </p:nvPr>
        </p:nvSpPr>
        <p:spPr>
          <a:xfrm>
            <a:off x="713441" y="4118525"/>
            <a:ext cx="1826400" cy="48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ctrTitle" idx="9"/>
          </p:nvPr>
        </p:nvSpPr>
        <p:spPr>
          <a:xfrm>
            <a:off x="2908347" y="3703375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subTitle" idx="13"/>
          </p:nvPr>
        </p:nvSpPr>
        <p:spPr>
          <a:xfrm>
            <a:off x="2908322" y="4116525"/>
            <a:ext cx="1826400" cy="48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ctrTitle" idx="14"/>
          </p:nvPr>
        </p:nvSpPr>
        <p:spPr>
          <a:xfrm>
            <a:off x="5109872" y="3689200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7" name="Google Shape;227;p39"/>
          <p:cNvSpPr txBox="1">
            <a:spLocks noGrp="1"/>
          </p:cNvSpPr>
          <p:nvPr>
            <p:ph type="subTitle" idx="15"/>
          </p:nvPr>
        </p:nvSpPr>
        <p:spPr>
          <a:xfrm>
            <a:off x="5109722" y="4118525"/>
            <a:ext cx="1826400" cy="48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bg>
      <p:bgPr>
        <a:solidFill>
          <a:schemeClr val="dk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4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subTitle" idx="1"/>
          </p:nvPr>
        </p:nvSpPr>
        <p:spPr>
          <a:xfrm>
            <a:off x="934675" y="2689512"/>
            <a:ext cx="2877300" cy="13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2"/>
          </p:nvPr>
        </p:nvSpPr>
        <p:spPr>
          <a:xfrm>
            <a:off x="5371300" y="2689513"/>
            <a:ext cx="2877300" cy="13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/>
          </p:nvPr>
        </p:nvSpPr>
        <p:spPr>
          <a:xfrm>
            <a:off x="934675" y="21299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3"/>
          </p:nvPr>
        </p:nvSpPr>
        <p:spPr>
          <a:xfrm>
            <a:off x="5371300" y="21299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/>
          <p:nvPr/>
        </p:nvSpPr>
        <p:spPr>
          <a:xfrm>
            <a:off x="0" y="0"/>
            <a:ext cx="7691511" cy="5182651"/>
          </a:xfrm>
          <a:custGeom>
            <a:avLst/>
            <a:gdLst/>
            <a:ahLst/>
            <a:cxnLst/>
            <a:rect l="l" t="t" r="r" b="b"/>
            <a:pathLst>
              <a:path w="285267" h="192217" extrusionOk="0">
                <a:moveTo>
                  <a:pt x="235625" y="0"/>
                </a:moveTo>
                <a:lnTo>
                  <a:pt x="235625" y="85"/>
                </a:lnTo>
                <a:lnTo>
                  <a:pt x="0" y="85"/>
                </a:lnTo>
                <a:lnTo>
                  <a:pt x="0" y="192217"/>
                </a:lnTo>
                <a:lnTo>
                  <a:pt x="86815" y="192217"/>
                </a:lnTo>
                <a:lnTo>
                  <a:pt x="86915" y="192131"/>
                </a:lnTo>
                <a:lnTo>
                  <a:pt x="136542" y="192131"/>
                </a:lnTo>
                <a:lnTo>
                  <a:pt x="136542" y="164678"/>
                </a:lnTo>
                <a:lnTo>
                  <a:pt x="161320" y="164678"/>
                </a:lnTo>
                <a:lnTo>
                  <a:pt x="161320" y="137239"/>
                </a:lnTo>
                <a:lnTo>
                  <a:pt x="186112" y="137239"/>
                </a:lnTo>
                <a:lnTo>
                  <a:pt x="186112" y="109785"/>
                </a:lnTo>
                <a:lnTo>
                  <a:pt x="210904" y="109785"/>
                </a:lnTo>
                <a:lnTo>
                  <a:pt x="210904" y="82346"/>
                </a:lnTo>
                <a:lnTo>
                  <a:pt x="235682" y="82346"/>
                </a:lnTo>
                <a:lnTo>
                  <a:pt x="235682" y="54893"/>
                </a:lnTo>
                <a:lnTo>
                  <a:pt x="260474" y="54893"/>
                </a:lnTo>
                <a:lnTo>
                  <a:pt x="260474" y="27453"/>
                </a:lnTo>
                <a:lnTo>
                  <a:pt x="285266" y="27453"/>
                </a:lnTo>
                <a:lnTo>
                  <a:pt x="2852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1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37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3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648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3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8" name="Google Shape;238;p43"/>
          <p:cNvSpPr txBox="1"/>
          <p:nvPr/>
        </p:nvSpPr>
        <p:spPr>
          <a:xfrm flipH="1">
            <a:off x="5020875" y="3782100"/>
            <a:ext cx="3367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5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44"/>
          <p:cNvSpPr/>
          <p:nvPr/>
        </p:nvSpPr>
        <p:spPr>
          <a:xfrm rot="5400000" flipH="1">
            <a:off x="105125" y="4670975"/>
            <a:ext cx="6795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/>
          <p:nvPr/>
        </p:nvSpPr>
        <p:spPr>
          <a:xfrm>
            <a:off x="5344850" y="0"/>
            <a:ext cx="3798900" cy="223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5"/>
          <p:cNvSpPr/>
          <p:nvPr/>
        </p:nvSpPr>
        <p:spPr>
          <a:xfrm>
            <a:off x="-2066275" y="4599425"/>
            <a:ext cx="2779500" cy="163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1223575" y="1301500"/>
            <a:ext cx="3619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1223575" y="2039900"/>
            <a:ext cx="3619800" cy="18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2019050" y="1302350"/>
            <a:ext cx="5106000" cy="23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713225" y="3689525"/>
            <a:ext cx="7717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2897">
          <p15:clr>
            <a:srgbClr val="EA4335"/>
          </p15:clr>
        </p15:guide>
        <p15:guide id="4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5.xml"/><Relationship Id="rId5" Type="http://schemas.openxmlformats.org/officeDocument/2006/relationships/slide" Target="slide9.xml"/><Relationship Id="rId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data.nashville.gov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>
            <a:spLocks noGrp="1"/>
          </p:cNvSpPr>
          <p:nvPr>
            <p:ph type="ctrTitle"/>
          </p:nvPr>
        </p:nvSpPr>
        <p:spPr>
          <a:xfrm>
            <a:off x="1846200" y="1510500"/>
            <a:ext cx="5451600" cy="21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Crime, City Services, and Resident Satisfaction in Nashville (2016 - 2018)</a:t>
            </a:r>
            <a:endParaRPr sz="4200"/>
          </a:p>
        </p:txBody>
      </p:sp>
      <p:sp>
        <p:nvSpPr>
          <p:cNvPr id="256" name="Google Shape;256;p49"/>
          <p:cNvSpPr txBox="1">
            <a:spLocks noGrp="1"/>
          </p:cNvSpPr>
          <p:nvPr>
            <p:ph type="subTitle" idx="1"/>
          </p:nvPr>
        </p:nvSpPr>
        <p:spPr>
          <a:xfrm>
            <a:off x="5910475" y="4692800"/>
            <a:ext cx="42450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Ed Brown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Nashville Software School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Analytics Cohort 9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p4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8" name="Google Shape;258;p4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325" y="73175"/>
            <a:ext cx="6106600" cy="499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25" y="84663"/>
            <a:ext cx="4886026" cy="497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425" y="1083750"/>
            <a:ext cx="3786850" cy="3086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950" y="63500"/>
            <a:ext cx="4924402" cy="50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75" y="1027388"/>
            <a:ext cx="3790119" cy="308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750" y="646000"/>
            <a:ext cx="6612901" cy="383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1"/>
          <p:cNvSpPr/>
          <p:nvPr/>
        </p:nvSpPr>
        <p:spPr>
          <a:xfrm>
            <a:off x="2667000" y="952500"/>
            <a:ext cx="438000" cy="169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7" name="Google Shape;397;p61"/>
          <p:cNvSpPr/>
          <p:nvPr/>
        </p:nvSpPr>
        <p:spPr>
          <a:xfrm>
            <a:off x="2667075" y="1259425"/>
            <a:ext cx="438000" cy="169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8" name="Google Shape;398;p61"/>
          <p:cNvSpPr/>
          <p:nvPr/>
        </p:nvSpPr>
        <p:spPr>
          <a:xfrm>
            <a:off x="2667075" y="1883825"/>
            <a:ext cx="438000" cy="228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9" name="Google Shape;399;p61"/>
          <p:cNvSpPr/>
          <p:nvPr/>
        </p:nvSpPr>
        <p:spPr>
          <a:xfrm>
            <a:off x="2667075" y="3164425"/>
            <a:ext cx="438000" cy="169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0" name="Google Shape;400;p61"/>
          <p:cNvSpPr/>
          <p:nvPr/>
        </p:nvSpPr>
        <p:spPr>
          <a:xfrm>
            <a:off x="2667075" y="3469225"/>
            <a:ext cx="438000" cy="169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1" name="Google Shape;401;p61"/>
          <p:cNvSpPr txBox="1">
            <a:spLocks noGrp="1"/>
          </p:cNvSpPr>
          <p:nvPr>
            <p:ph type="ctrTitle" idx="4294967295"/>
          </p:nvPr>
        </p:nvSpPr>
        <p:spPr>
          <a:xfrm>
            <a:off x="151450" y="42545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Interesting Correlations</a:t>
            </a:r>
            <a:endParaRPr sz="2200"/>
          </a:p>
        </p:txBody>
      </p:sp>
      <p:sp>
        <p:nvSpPr>
          <p:cNvPr id="402" name="Google Shape;402;p61"/>
          <p:cNvSpPr txBox="1"/>
          <p:nvPr/>
        </p:nvSpPr>
        <p:spPr>
          <a:xfrm>
            <a:off x="-950" y="119857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analyzing the Top 10 ZIPs most dissatisfied with crime, we find that only 5 of them are in the worst areas for crime …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50" y="839323"/>
            <a:ext cx="6298850" cy="364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2"/>
          <p:cNvSpPr/>
          <p:nvPr/>
        </p:nvSpPr>
        <p:spPr>
          <a:xfrm>
            <a:off x="322702" y="2021475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9" name="Google Shape;409;p62"/>
          <p:cNvSpPr/>
          <p:nvPr/>
        </p:nvSpPr>
        <p:spPr>
          <a:xfrm>
            <a:off x="304027" y="3229422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0" name="Google Shape;410;p62"/>
          <p:cNvSpPr/>
          <p:nvPr/>
        </p:nvSpPr>
        <p:spPr>
          <a:xfrm>
            <a:off x="304027" y="2625461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1" name="Google Shape;411;p62"/>
          <p:cNvSpPr/>
          <p:nvPr/>
        </p:nvSpPr>
        <p:spPr>
          <a:xfrm>
            <a:off x="322702" y="2308843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2" name="Google Shape;412;p62"/>
          <p:cNvSpPr/>
          <p:nvPr/>
        </p:nvSpPr>
        <p:spPr>
          <a:xfrm>
            <a:off x="322702" y="1446739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3" name="Google Shape;413;p62"/>
          <p:cNvSpPr txBox="1">
            <a:spLocks noGrp="1"/>
          </p:cNvSpPr>
          <p:nvPr>
            <p:ph type="ctrTitle" idx="4294967295"/>
          </p:nvPr>
        </p:nvSpPr>
        <p:spPr>
          <a:xfrm>
            <a:off x="6780850" y="42545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Interesting Correlations</a:t>
            </a:r>
            <a:endParaRPr sz="2200"/>
          </a:p>
        </p:txBody>
      </p:sp>
      <p:sp>
        <p:nvSpPr>
          <p:cNvPr id="414" name="Google Shape;414;p62"/>
          <p:cNvSpPr txBox="1"/>
          <p:nvPr/>
        </p:nvSpPr>
        <p:spPr>
          <a:xfrm>
            <a:off x="6628450" y="119857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… while only 5 are for those most dissatisfied with police, as well.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420" name="Google Shape;420;p63"/>
          <p:cNvSpPr txBox="1">
            <a:spLocks noGrp="1"/>
          </p:cNvSpPr>
          <p:nvPr>
            <p:ph type="ctrTitle"/>
          </p:nvPr>
        </p:nvSpPr>
        <p:spPr>
          <a:xfrm flipH="1">
            <a:off x="2676021" y="2226953"/>
            <a:ext cx="28239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hubNashville Requests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1" name="Google Shape;421;p63"/>
          <p:cNvSpPr txBox="1">
            <a:spLocks noGrp="1"/>
          </p:cNvSpPr>
          <p:nvPr>
            <p:ph type="title" idx="2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/>
          <p:nvPr/>
        </p:nvSpPr>
        <p:spPr>
          <a:xfrm>
            <a:off x="412750" y="4614325"/>
            <a:ext cx="83397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Of the 10 ZIP codes with the most requests, 7 are also in the worst areas for crime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27" name="Google Shape;42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00" y="194725"/>
            <a:ext cx="8340160" cy="4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4"/>
          <p:cNvSpPr/>
          <p:nvPr/>
        </p:nvSpPr>
        <p:spPr>
          <a:xfrm rot="-2700000">
            <a:off x="1510961" y="4123730"/>
            <a:ext cx="330077" cy="12261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29" name="Google Shape;429;p64"/>
          <p:cNvSpPr/>
          <p:nvPr/>
        </p:nvSpPr>
        <p:spPr>
          <a:xfrm rot="-2700000">
            <a:off x="1206161" y="4123730"/>
            <a:ext cx="330077" cy="12261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0" name="Google Shape;430;p64"/>
          <p:cNvSpPr/>
          <p:nvPr/>
        </p:nvSpPr>
        <p:spPr>
          <a:xfrm rot="-2700000">
            <a:off x="920772" y="4136179"/>
            <a:ext cx="370807" cy="11964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1" name="Google Shape;431;p64"/>
          <p:cNvSpPr/>
          <p:nvPr/>
        </p:nvSpPr>
        <p:spPr>
          <a:xfrm rot="-2700000">
            <a:off x="1755237" y="4117426"/>
            <a:ext cx="344927" cy="1298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2" name="Google Shape;432;p64"/>
          <p:cNvSpPr/>
          <p:nvPr/>
        </p:nvSpPr>
        <p:spPr>
          <a:xfrm rot="-2700000">
            <a:off x="2050911" y="4095360"/>
            <a:ext cx="344927" cy="15570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3" name="Google Shape;433;p64"/>
          <p:cNvSpPr/>
          <p:nvPr/>
        </p:nvSpPr>
        <p:spPr>
          <a:xfrm rot="-2700000">
            <a:off x="2302122" y="4122813"/>
            <a:ext cx="371655" cy="13491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4" name="Google Shape;434;p64"/>
          <p:cNvSpPr/>
          <p:nvPr/>
        </p:nvSpPr>
        <p:spPr>
          <a:xfrm rot="-2700000">
            <a:off x="2594697" y="4114420"/>
            <a:ext cx="371655" cy="12727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5" name="Google Shape;435;p64"/>
          <p:cNvSpPr/>
          <p:nvPr/>
        </p:nvSpPr>
        <p:spPr>
          <a:xfrm rot="-2700000">
            <a:off x="3128097" y="4114420"/>
            <a:ext cx="371655" cy="12727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850" y="492875"/>
            <a:ext cx="6405599" cy="36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5"/>
          <p:cNvSpPr txBox="1">
            <a:spLocks noGrp="1"/>
          </p:cNvSpPr>
          <p:nvPr>
            <p:ph type="ctrTitle" idx="4294967295"/>
          </p:nvPr>
        </p:nvSpPr>
        <p:spPr>
          <a:xfrm>
            <a:off x="-950" y="27305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Metro was Quick to Respond …</a:t>
            </a:r>
            <a:endParaRPr sz="2200"/>
          </a:p>
        </p:txBody>
      </p:sp>
      <p:sp>
        <p:nvSpPr>
          <p:cNvPr id="442" name="Google Shape;442;p65"/>
          <p:cNvSpPr txBox="1"/>
          <p:nvPr/>
        </p:nvSpPr>
        <p:spPr>
          <a:xfrm>
            <a:off x="-153350" y="104617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Open Sans Light"/>
              <a:buChar char="-"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the 108,985 requests analyzed, it took anywhere from 1 to 2171 days to resolve 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Open Sans Light"/>
              <a:buChar char="-"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However, 75% of all requests were resolved within 7 days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25" y="1943575"/>
            <a:ext cx="3171834" cy="30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6375" y="1943575"/>
            <a:ext cx="5530875" cy="30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6"/>
          <p:cNvSpPr txBox="1">
            <a:spLocks noGrp="1"/>
          </p:cNvSpPr>
          <p:nvPr>
            <p:ph type="ctrTitle" idx="4294967295"/>
          </p:nvPr>
        </p:nvSpPr>
        <p:spPr>
          <a:xfrm>
            <a:off x="136625" y="126400"/>
            <a:ext cx="677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… But There Were Still Some Common Problem Areas</a:t>
            </a:r>
            <a:endParaRPr sz="2200"/>
          </a:p>
        </p:txBody>
      </p:sp>
      <p:sp>
        <p:nvSpPr>
          <p:cNvPr id="450" name="Google Shape;450;p66"/>
          <p:cNvSpPr txBox="1"/>
          <p:nvPr/>
        </p:nvSpPr>
        <p:spPr>
          <a:xfrm>
            <a:off x="136625" y="726550"/>
            <a:ext cx="89121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Among the Top 10 ZIP Codes where service requests took more than 8 days to resolve, 8 were also in the worst areas for crime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1" name="Google Shape;451;p66"/>
          <p:cNvSpPr/>
          <p:nvPr/>
        </p:nvSpPr>
        <p:spPr>
          <a:xfrm>
            <a:off x="2789575" y="2978150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2" name="Google Shape;452;p66"/>
          <p:cNvSpPr/>
          <p:nvPr/>
        </p:nvSpPr>
        <p:spPr>
          <a:xfrm>
            <a:off x="2135500" y="2320668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3" name="Google Shape;453;p66"/>
          <p:cNvSpPr/>
          <p:nvPr/>
        </p:nvSpPr>
        <p:spPr>
          <a:xfrm>
            <a:off x="867825" y="2330300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4" name="Google Shape;454;p66"/>
          <p:cNvSpPr/>
          <p:nvPr/>
        </p:nvSpPr>
        <p:spPr>
          <a:xfrm>
            <a:off x="230500" y="2939900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5" name="Google Shape;455;p66"/>
          <p:cNvSpPr/>
          <p:nvPr/>
        </p:nvSpPr>
        <p:spPr>
          <a:xfrm>
            <a:off x="154300" y="3778100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6" name="Google Shape;456;p66"/>
          <p:cNvSpPr/>
          <p:nvPr/>
        </p:nvSpPr>
        <p:spPr>
          <a:xfrm>
            <a:off x="658300" y="4463900"/>
            <a:ext cx="4572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7" name="Google Shape;457;p66"/>
          <p:cNvSpPr/>
          <p:nvPr/>
        </p:nvSpPr>
        <p:spPr>
          <a:xfrm>
            <a:off x="1725100" y="4641800"/>
            <a:ext cx="457200" cy="237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8" name="Google Shape;458;p66"/>
          <p:cNvSpPr/>
          <p:nvPr/>
        </p:nvSpPr>
        <p:spPr>
          <a:xfrm>
            <a:off x="2334700" y="4463900"/>
            <a:ext cx="4572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ctrTitle" idx="4294967295"/>
          </p:nvPr>
        </p:nvSpPr>
        <p:spPr>
          <a:xfrm>
            <a:off x="75250" y="57785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Severe Offsets in Expectations</a:t>
            </a:r>
            <a:endParaRPr sz="2200"/>
          </a:p>
        </p:txBody>
      </p:sp>
      <p:sp>
        <p:nvSpPr>
          <p:cNvPr id="464" name="Google Shape;464;p67"/>
          <p:cNvSpPr txBox="1"/>
          <p:nvPr/>
        </p:nvSpPr>
        <p:spPr>
          <a:xfrm>
            <a:off x="75250" y="150337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Among the ZIP Codes most dissatisfied with Trash and Debris, only 4 of them were in the Top 10 ZIP codes for longer resolution times … 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65" name="Google Shape;4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0" y="425750"/>
            <a:ext cx="6294950" cy="429201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7"/>
          <p:cNvSpPr/>
          <p:nvPr/>
        </p:nvSpPr>
        <p:spPr>
          <a:xfrm rot="-2700000">
            <a:off x="3929210" y="4178627"/>
            <a:ext cx="501480" cy="20364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7" name="Google Shape;467;p67"/>
          <p:cNvSpPr/>
          <p:nvPr/>
        </p:nvSpPr>
        <p:spPr>
          <a:xfrm rot="-2700000">
            <a:off x="5742303" y="4176130"/>
            <a:ext cx="464145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8" name="Google Shape;468;p67"/>
          <p:cNvSpPr/>
          <p:nvPr/>
        </p:nvSpPr>
        <p:spPr>
          <a:xfrm rot="-2700000">
            <a:off x="6199503" y="4176130"/>
            <a:ext cx="464145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9" name="Google Shape;469;p67"/>
          <p:cNvSpPr/>
          <p:nvPr/>
        </p:nvSpPr>
        <p:spPr>
          <a:xfrm rot="-2700000">
            <a:off x="7064620" y="4170325"/>
            <a:ext cx="486207" cy="23207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4" name="Google Shape;264;p50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5" name="Google Shape;265;p50"/>
          <p:cNvSpPr txBox="1">
            <a:spLocks noGrp="1"/>
          </p:cNvSpPr>
          <p:nvPr>
            <p:ph type="ctrTitle" idx="2"/>
          </p:nvPr>
        </p:nvSpPr>
        <p:spPr>
          <a:xfrm>
            <a:off x="2885692" y="19356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66" name="Google Shape;266;p50"/>
          <p:cNvSpPr txBox="1">
            <a:spLocks noGrp="1"/>
          </p:cNvSpPr>
          <p:nvPr>
            <p:ph type="subTitle" idx="1"/>
          </p:nvPr>
        </p:nvSpPr>
        <p:spPr>
          <a:xfrm>
            <a:off x="2133184" y="2356786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the project and goals</a:t>
            </a:r>
            <a:endParaRPr/>
          </a:p>
        </p:txBody>
      </p:sp>
      <p:sp>
        <p:nvSpPr>
          <p:cNvPr id="267" name="Google Shape;267;p5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8" name="Google Shape;268;p50"/>
          <p:cNvSpPr txBox="1">
            <a:spLocks noGrp="1"/>
          </p:cNvSpPr>
          <p:nvPr>
            <p:ph type="ctrTitle" idx="4"/>
          </p:nvPr>
        </p:nvSpPr>
        <p:spPr>
          <a:xfrm>
            <a:off x="3999188" y="18872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Used and Methodology</a:t>
            </a:r>
            <a:endParaRPr/>
          </a:p>
        </p:txBody>
      </p:sp>
      <p:sp>
        <p:nvSpPr>
          <p:cNvPr id="269" name="Google Shape;269;p50"/>
          <p:cNvSpPr txBox="1">
            <a:spLocks noGrp="1"/>
          </p:cNvSpPr>
          <p:nvPr>
            <p:ph type="subTitle" idx="5"/>
          </p:nvPr>
        </p:nvSpPr>
        <p:spPr>
          <a:xfrm>
            <a:off x="4240888" y="23073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datasets and how they were used</a:t>
            </a:r>
            <a:endParaRPr/>
          </a:p>
        </p:txBody>
      </p:sp>
      <p:sp>
        <p:nvSpPr>
          <p:cNvPr id="270" name="Google Shape;270;p50">
            <a:hlinkClick r:id="rId4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1" name="Google Shape;271;p50"/>
          <p:cNvSpPr txBox="1">
            <a:spLocks noGrp="1"/>
          </p:cNvSpPr>
          <p:nvPr>
            <p:ph type="ctrTitle" idx="7"/>
          </p:nvPr>
        </p:nvSpPr>
        <p:spPr>
          <a:xfrm>
            <a:off x="6974340" y="18942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MNPD Incidents</a:t>
            </a:r>
            <a:endParaRPr/>
          </a:p>
        </p:txBody>
      </p:sp>
      <p:sp>
        <p:nvSpPr>
          <p:cNvPr id="272" name="Google Shape;272;p50"/>
          <p:cNvSpPr txBox="1">
            <a:spLocks noGrp="1"/>
          </p:cNvSpPr>
          <p:nvPr>
            <p:ph type="subTitle" idx="8"/>
          </p:nvPr>
        </p:nvSpPr>
        <p:spPr>
          <a:xfrm>
            <a:off x="6512506" y="23073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most impacted areas in Nashville</a:t>
            </a:r>
            <a:endParaRPr/>
          </a:p>
        </p:txBody>
      </p:sp>
      <p:sp>
        <p:nvSpPr>
          <p:cNvPr id="273" name="Google Shape;273;p50">
            <a:hlinkClick r:id="rId5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4" name="Google Shape;274;p50"/>
          <p:cNvSpPr txBox="1">
            <a:spLocks noGrp="1"/>
          </p:cNvSpPr>
          <p:nvPr>
            <p:ph type="ctrTitle" idx="13"/>
          </p:nvPr>
        </p:nvSpPr>
        <p:spPr>
          <a:xfrm>
            <a:off x="725626" y="36325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hubNashville Requests</a:t>
            </a:r>
            <a:endParaRPr/>
          </a:p>
        </p:txBody>
      </p:sp>
      <p:sp>
        <p:nvSpPr>
          <p:cNvPr id="275" name="Google Shape;275;p50"/>
          <p:cNvSpPr txBox="1">
            <a:spLocks noGrp="1"/>
          </p:cNvSpPr>
          <p:nvPr>
            <p:ph type="subTitle" idx="14"/>
          </p:nvPr>
        </p:nvSpPr>
        <p:spPr>
          <a:xfrm>
            <a:off x="725625" y="40475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requests submitted to hubNashville</a:t>
            </a:r>
            <a:endParaRPr/>
          </a:p>
        </p:txBody>
      </p:sp>
      <p:sp>
        <p:nvSpPr>
          <p:cNvPr id="276" name="Google Shape;276;p50">
            <a:hlinkClick r:id="rId6" action="ppaction://hlinksldjump"/>
          </p:cNvPr>
          <p:cNvSpPr txBox="1">
            <a:spLocks noGrp="1"/>
          </p:cNvSpPr>
          <p:nvPr>
            <p:ph type="title" idx="15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7" name="Google Shape;277;p50">
            <a:hlinkClick r:id="rId7" action="ppaction://hlinksldjump"/>
          </p:cNvPr>
          <p:cNvSpPr txBox="1">
            <a:spLocks noGrp="1"/>
          </p:cNvSpPr>
          <p:nvPr>
            <p:ph type="title" idx="18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8" name="Google Shape;278;p50"/>
          <p:cNvSpPr txBox="1">
            <a:spLocks noGrp="1"/>
          </p:cNvSpPr>
          <p:nvPr>
            <p:ph type="ctrTitle" idx="19"/>
          </p:nvPr>
        </p:nvSpPr>
        <p:spPr>
          <a:xfrm>
            <a:off x="2881975" y="3629125"/>
            <a:ext cx="180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Recommendations</a:t>
            </a:r>
            <a:endParaRPr/>
          </a:p>
        </p:txBody>
      </p:sp>
      <p:sp>
        <p:nvSpPr>
          <p:cNvPr id="279" name="Google Shape;279;p50"/>
          <p:cNvSpPr txBox="1">
            <a:spLocks noGrp="1"/>
          </p:cNvSpPr>
          <p:nvPr>
            <p:ph type="subTitle" idx="20"/>
          </p:nvPr>
        </p:nvSpPr>
        <p:spPr>
          <a:xfrm>
            <a:off x="2881975" y="40422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comes next</a:t>
            </a:r>
            <a:endParaRPr/>
          </a:p>
        </p:txBody>
      </p:sp>
      <p:sp>
        <p:nvSpPr>
          <p:cNvPr id="280" name="Google Shape;280;p50"/>
          <p:cNvSpPr txBox="1">
            <a:spLocks noGrp="1"/>
          </p:cNvSpPr>
          <p:nvPr>
            <p:ph type="ctrTitle"/>
          </p:nvPr>
        </p:nvSpPr>
        <p:spPr>
          <a:xfrm>
            <a:off x="713225" y="439625"/>
            <a:ext cx="2514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Agenda</a:t>
            </a:r>
            <a:endParaRPr sz="3800"/>
          </a:p>
        </p:txBody>
      </p:sp>
      <p:sp>
        <p:nvSpPr>
          <p:cNvPr id="281" name="Google Shape;281;p50">
            <a:hlinkClick r:id="rId7" action="ppaction://hlinksldjump"/>
          </p:cNvPr>
          <p:cNvSpPr txBox="1">
            <a:spLocks noGrp="1"/>
          </p:cNvSpPr>
          <p:nvPr>
            <p:ph type="title" idx="18"/>
          </p:nvPr>
        </p:nvSpPr>
        <p:spPr>
          <a:xfrm>
            <a:off x="5156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82" name="Google Shape;282;p50"/>
          <p:cNvSpPr txBox="1">
            <a:spLocks noGrp="1"/>
          </p:cNvSpPr>
          <p:nvPr>
            <p:ph type="ctrTitle" idx="19"/>
          </p:nvPr>
        </p:nvSpPr>
        <p:spPr>
          <a:xfrm>
            <a:off x="5244175" y="3629125"/>
            <a:ext cx="180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Demonstration</a:t>
            </a:r>
            <a:endParaRPr/>
          </a:p>
        </p:txBody>
      </p:sp>
      <p:sp>
        <p:nvSpPr>
          <p:cNvPr id="283" name="Google Shape;283;p50"/>
          <p:cNvSpPr txBox="1">
            <a:spLocks noGrp="1"/>
          </p:cNvSpPr>
          <p:nvPr>
            <p:ph type="subTitle" idx="20"/>
          </p:nvPr>
        </p:nvSpPr>
        <p:spPr>
          <a:xfrm>
            <a:off x="5244175" y="40422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Nashville neighborhoods that interest you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8"/>
          <p:cNvSpPr txBox="1"/>
          <p:nvPr/>
        </p:nvSpPr>
        <p:spPr>
          <a:xfrm>
            <a:off x="75250" y="125842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… while just 3 of those dissatisfied with Streets and Sidewalks were … 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5" name="Google Shape;475;p68"/>
          <p:cNvSpPr txBox="1">
            <a:spLocks noGrp="1"/>
          </p:cNvSpPr>
          <p:nvPr>
            <p:ph type="ctrTitle" idx="4294967295"/>
          </p:nvPr>
        </p:nvSpPr>
        <p:spPr>
          <a:xfrm>
            <a:off x="75250" y="53950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Cont’d.</a:t>
            </a:r>
            <a:endParaRPr sz="2200"/>
          </a:p>
        </p:txBody>
      </p:sp>
      <p:pic>
        <p:nvPicPr>
          <p:cNvPr id="476" name="Google Shape;47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475" y="425750"/>
            <a:ext cx="6294950" cy="429201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8"/>
          <p:cNvSpPr/>
          <p:nvPr/>
        </p:nvSpPr>
        <p:spPr>
          <a:xfrm rot="-2700000">
            <a:off x="4523103" y="4176130"/>
            <a:ext cx="464145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8" name="Google Shape;478;p68"/>
          <p:cNvSpPr/>
          <p:nvPr/>
        </p:nvSpPr>
        <p:spPr>
          <a:xfrm rot="-2700000">
            <a:off x="6315641" y="4170043"/>
            <a:ext cx="451417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9" name="Google Shape;479;p68"/>
          <p:cNvSpPr/>
          <p:nvPr/>
        </p:nvSpPr>
        <p:spPr>
          <a:xfrm rot="-2700000">
            <a:off x="7190103" y="4176130"/>
            <a:ext cx="464145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9"/>
          <p:cNvSpPr txBox="1"/>
          <p:nvPr/>
        </p:nvSpPr>
        <p:spPr>
          <a:xfrm>
            <a:off x="75250" y="125842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… and 3 final ones in those most dissatisfied with Codes Enforcement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5" name="Google Shape;485;p69"/>
          <p:cNvSpPr txBox="1">
            <a:spLocks noGrp="1"/>
          </p:cNvSpPr>
          <p:nvPr>
            <p:ph type="ctrTitle" idx="4294967295"/>
          </p:nvPr>
        </p:nvSpPr>
        <p:spPr>
          <a:xfrm>
            <a:off x="75250" y="53950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Cont’d.</a:t>
            </a:r>
            <a:endParaRPr sz="2200"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25" y="516250"/>
            <a:ext cx="6294950" cy="41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/>
          <p:nvPr/>
        </p:nvSpPr>
        <p:spPr>
          <a:xfrm rot="-2700000">
            <a:off x="4593860" y="4115127"/>
            <a:ext cx="501480" cy="20364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8" name="Google Shape;488;p69"/>
          <p:cNvSpPr/>
          <p:nvPr/>
        </p:nvSpPr>
        <p:spPr>
          <a:xfrm rot="-2700000">
            <a:off x="6325310" y="4115127"/>
            <a:ext cx="501480" cy="20364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9" name="Google Shape;489;p69"/>
          <p:cNvSpPr/>
          <p:nvPr/>
        </p:nvSpPr>
        <p:spPr>
          <a:xfrm rot="-2700000">
            <a:off x="7161385" y="4115127"/>
            <a:ext cx="501480" cy="20364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0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495" name="Google Shape;495;p70"/>
          <p:cNvSpPr txBox="1">
            <a:spLocks noGrp="1"/>
          </p:cNvSpPr>
          <p:nvPr>
            <p:ph type="title" idx="2"/>
          </p:nvPr>
        </p:nvSpPr>
        <p:spPr>
          <a:xfrm flipH="1">
            <a:off x="14788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700">
                <a:solidFill>
                  <a:schemeClr val="dk1"/>
                </a:solidFill>
              </a:rPr>
              <a:t>05</a:t>
            </a:r>
            <a:endParaRPr sz="14700">
              <a:solidFill>
                <a:schemeClr val="dk1"/>
              </a:solidFill>
            </a:endParaRPr>
          </a:p>
        </p:txBody>
      </p:sp>
      <p:sp>
        <p:nvSpPr>
          <p:cNvPr id="496" name="Google Shape;496;p70"/>
          <p:cNvSpPr txBox="1">
            <a:spLocks noGrp="1"/>
          </p:cNvSpPr>
          <p:nvPr>
            <p:ph type="ctrTitle"/>
          </p:nvPr>
        </p:nvSpPr>
        <p:spPr>
          <a:xfrm flipH="1">
            <a:off x="3604800" y="2269925"/>
            <a:ext cx="32490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Conclusions 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and Recommendations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1"/>
          <p:cNvSpPr txBox="1">
            <a:spLocks noGrp="1"/>
          </p:cNvSpPr>
          <p:nvPr>
            <p:ph type="ctrTitle" idx="2"/>
          </p:nvPr>
        </p:nvSpPr>
        <p:spPr>
          <a:xfrm>
            <a:off x="713225" y="3699725"/>
            <a:ext cx="416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3) 	More Data Needed to Substantiate </a:t>
            </a:r>
            <a:endParaRPr sz="18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Resident Survey Claims</a:t>
            </a:r>
            <a:endParaRPr sz="1800"/>
          </a:p>
        </p:txBody>
      </p:sp>
      <p:sp>
        <p:nvSpPr>
          <p:cNvPr id="502" name="Google Shape;502;p71"/>
          <p:cNvSpPr txBox="1">
            <a:spLocks noGrp="1"/>
          </p:cNvSpPr>
          <p:nvPr>
            <p:ph type="ctrTitle" idx="3"/>
          </p:nvPr>
        </p:nvSpPr>
        <p:spPr>
          <a:xfrm>
            <a:off x="637025" y="1226100"/>
            <a:ext cx="4073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1) 	Not Always a Strong Correlation   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	Between High Crime/Speed of </a:t>
            </a:r>
            <a:endParaRPr sz="18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Service  and Resident Satisfaction</a:t>
            </a:r>
            <a:endParaRPr sz="1800"/>
          </a:p>
        </p:txBody>
      </p:sp>
      <p:sp>
        <p:nvSpPr>
          <p:cNvPr id="503" name="Google Shape;503;p71"/>
          <p:cNvSpPr txBox="1">
            <a:spLocks noGrp="1"/>
          </p:cNvSpPr>
          <p:nvPr>
            <p:ph type="ctrTitle" idx="5"/>
          </p:nvPr>
        </p:nvSpPr>
        <p:spPr>
          <a:xfrm>
            <a:off x="647400" y="2216125"/>
            <a:ext cx="3739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2)	There Was a High Correlation </a:t>
            </a:r>
            <a:endParaRPr sz="18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Four ZIP Codes </a:t>
            </a:r>
            <a:endParaRPr sz="1800"/>
          </a:p>
        </p:txBody>
      </p:sp>
      <p:sp>
        <p:nvSpPr>
          <p:cNvPr id="504" name="Google Shape;504;p71"/>
          <p:cNvSpPr txBox="1">
            <a:spLocks noGrp="1"/>
          </p:cNvSpPr>
          <p:nvPr>
            <p:ph type="subTitle" idx="1"/>
          </p:nvPr>
        </p:nvSpPr>
        <p:spPr>
          <a:xfrm>
            <a:off x="941825" y="2787400"/>
            <a:ext cx="34449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37013 - Antioch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37115 - Madison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37207 - Brooklyn Heights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37208 - North Nashville/Germantown </a:t>
            </a:r>
            <a:endParaRPr sz="1200"/>
          </a:p>
        </p:txBody>
      </p:sp>
      <p:sp>
        <p:nvSpPr>
          <p:cNvPr id="505" name="Google Shape;505;p71"/>
          <p:cNvSpPr txBox="1">
            <a:spLocks noGrp="1"/>
          </p:cNvSpPr>
          <p:nvPr>
            <p:ph type="ctrTitle"/>
          </p:nvPr>
        </p:nvSpPr>
        <p:spPr>
          <a:xfrm>
            <a:off x="647400" y="470625"/>
            <a:ext cx="23493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Conclusions</a:t>
            </a:r>
            <a:endParaRPr sz="2800"/>
          </a:p>
        </p:txBody>
      </p:sp>
      <p:pic>
        <p:nvPicPr>
          <p:cNvPr id="506" name="Google Shape;506;p71"/>
          <p:cNvPicPr preferRelativeResize="0"/>
          <p:nvPr/>
        </p:nvPicPr>
        <p:blipFill rotWithShape="1">
          <a:blip r:embed="rId3">
            <a:alphaModFix/>
          </a:blip>
          <a:srcRect l="40540" r="21869"/>
          <a:stretch/>
        </p:blipFill>
        <p:spPr>
          <a:xfrm>
            <a:off x="60704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>
            <a:spLocks noGrp="1"/>
          </p:cNvSpPr>
          <p:nvPr>
            <p:ph type="ctrTitle" idx="2"/>
          </p:nvPr>
        </p:nvSpPr>
        <p:spPr>
          <a:xfrm>
            <a:off x="4294625" y="3318725"/>
            <a:ext cx="416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3)	Expand Data Collected for MNPD </a:t>
            </a:r>
            <a:endParaRPr sz="18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Incidents and hubNashville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Requests to Validate Survey Responses</a:t>
            </a:r>
            <a:endParaRPr sz="1800"/>
          </a:p>
        </p:txBody>
      </p:sp>
      <p:sp>
        <p:nvSpPr>
          <p:cNvPr id="512" name="Google Shape;512;p72"/>
          <p:cNvSpPr txBox="1">
            <a:spLocks noGrp="1"/>
          </p:cNvSpPr>
          <p:nvPr>
            <p:ph type="ctrTitle" idx="3"/>
          </p:nvPr>
        </p:nvSpPr>
        <p:spPr>
          <a:xfrm>
            <a:off x="4294625" y="1226100"/>
            <a:ext cx="3910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Conduct a New Resident Satisfaction Survey</a:t>
            </a:r>
            <a:endParaRPr sz="1800"/>
          </a:p>
        </p:txBody>
      </p:sp>
      <p:sp>
        <p:nvSpPr>
          <p:cNvPr id="513" name="Google Shape;513;p72"/>
          <p:cNvSpPr txBox="1">
            <a:spLocks noGrp="1"/>
          </p:cNvSpPr>
          <p:nvPr>
            <p:ph type="ctrTitle" idx="5"/>
          </p:nvPr>
        </p:nvSpPr>
        <p:spPr>
          <a:xfrm>
            <a:off x="4294625" y="2049725"/>
            <a:ext cx="3910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2)	Focus Improvement Efforts </a:t>
            </a:r>
            <a:endParaRPr sz="18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on the Four Identified ZIP Codes</a:t>
            </a:r>
            <a:endParaRPr sz="1800"/>
          </a:p>
        </p:txBody>
      </p:sp>
      <p:sp>
        <p:nvSpPr>
          <p:cNvPr id="514" name="Google Shape;514;p72"/>
          <p:cNvSpPr txBox="1">
            <a:spLocks noGrp="1"/>
          </p:cNvSpPr>
          <p:nvPr>
            <p:ph type="ctrTitle"/>
          </p:nvPr>
        </p:nvSpPr>
        <p:spPr>
          <a:xfrm>
            <a:off x="3390600" y="470625"/>
            <a:ext cx="34341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Recommendations</a:t>
            </a:r>
            <a:endParaRPr sz="2800"/>
          </a:p>
        </p:txBody>
      </p:sp>
      <p:pic>
        <p:nvPicPr>
          <p:cNvPr id="515" name="Google Shape;515;p72"/>
          <p:cNvPicPr preferRelativeResize="0"/>
          <p:nvPr/>
        </p:nvPicPr>
        <p:blipFill rotWithShape="1">
          <a:blip r:embed="rId3">
            <a:alphaModFix/>
          </a:blip>
          <a:srcRect l="40540" r="21869"/>
          <a:stretch/>
        </p:blipFill>
        <p:spPr>
          <a:xfrm>
            <a:off x="-255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2"/>
          <p:cNvSpPr txBox="1">
            <a:spLocks noGrp="1"/>
          </p:cNvSpPr>
          <p:nvPr>
            <p:ph type="subTitle" idx="1"/>
          </p:nvPr>
        </p:nvSpPr>
        <p:spPr>
          <a:xfrm>
            <a:off x="4599425" y="266247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arenR"/>
            </a:pPr>
            <a:r>
              <a:rPr lang="en"/>
              <a:t>Stronger Crime Prevention Efforts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arenR"/>
            </a:pPr>
            <a:r>
              <a:rPr lang="en"/>
              <a:t>Quicker resolutions to Trash, Streets, and Property Requests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3"/>
          <p:cNvSpPr/>
          <p:nvPr/>
        </p:nvSpPr>
        <p:spPr>
          <a:xfrm>
            <a:off x="2522400" y="780150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522" name="Google Shape;522;p73"/>
          <p:cNvSpPr txBox="1">
            <a:spLocks noGrp="1"/>
          </p:cNvSpPr>
          <p:nvPr>
            <p:ph type="ctrTitle"/>
          </p:nvPr>
        </p:nvSpPr>
        <p:spPr>
          <a:xfrm flipH="1">
            <a:off x="3666050" y="2120525"/>
            <a:ext cx="3249600" cy="1921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</a:rPr>
              <a:t>Dashboard Demonstration</a:t>
            </a:r>
            <a:endParaRPr sz="3300">
              <a:solidFill>
                <a:schemeClr val="dk1"/>
              </a:solidFill>
            </a:endParaRPr>
          </a:p>
        </p:txBody>
      </p:sp>
      <p:sp>
        <p:nvSpPr>
          <p:cNvPr id="523" name="Google Shape;523;p73"/>
          <p:cNvSpPr txBox="1">
            <a:spLocks noGrp="1"/>
          </p:cNvSpPr>
          <p:nvPr>
            <p:ph type="title" idx="2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529" name="Google Shape;529;p74"/>
          <p:cNvSpPr txBox="1">
            <a:spLocks noGrp="1"/>
          </p:cNvSpPr>
          <p:nvPr>
            <p:ph type="ctrTitle"/>
          </p:nvPr>
        </p:nvSpPr>
        <p:spPr>
          <a:xfrm flipH="1">
            <a:off x="3160050" y="2662767"/>
            <a:ext cx="2823900" cy="16012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 dirty="0">
                <a:solidFill>
                  <a:schemeClr val="dk1"/>
                </a:solidFill>
              </a:rPr>
              <a:t>Special Thanks</a:t>
            </a:r>
            <a:endParaRPr sz="1050" u="sng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AJ Grande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Chase Taylor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Dibran Rexhepi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Olariche </a:t>
            </a:r>
            <a:r>
              <a:rPr lang="en" sz="1050" dirty="0">
                <a:solidFill>
                  <a:schemeClr val="dk1"/>
                </a:solidFill>
              </a:rPr>
              <a:t>“Ola” Obi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Alex Wright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Sobiya Uddin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Members of NSS DA Cohort 09</a:t>
            </a:r>
            <a:br>
              <a:rPr lang="en" sz="1050" dirty="0">
                <a:solidFill>
                  <a:schemeClr val="dk1"/>
                </a:solidFill>
              </a:rPr>
            </a:br>
            <a:r>
              <a:rPr lang="en" sz="1050" dirty="0">
                <a:solidFill>
                  <a:schemeClr val="dk1"/>
                </a:solidFill>
              </a:rPr>
              <a:t>The Staff of Nashville Software School</a:t>
            </a:r>
            <a:endParaRPr sz="1050" dirty="0">
              <a:solidFill>
                <a:schemeClr val="dk1"/>
              </a:solidFill>
            </a:endParaRPr>
          </a:p>
        </p:txBody>
      </p:sp>
      <p:sp>
        <p:nvSpPr>
          <p:cNvPr id="2" name="Google Shape;529;p74">
            <a:extLst>
              <a:ext uri="{FF2B5EF4-FFF2-40B4-BE49-F238E27FC236}">
                <a16:creationId xmlns:a16="http://schemas.microsoft.com/office/drawing/2014/main" id="{C2ED3DD8-A354-8540-AEDF-9FD6D8F2F43F}"/>
              </a:ext>
            </a:extLst>
          </p:cNvPr>
          <p:cNvSpPr txBox="1">
            <a:spLocks/>
          </p:cNvSpPr>
          <p:nvPr/>
        </p:nvSpPr>
        <p:spPr>
          <a:xfrm flipH="1">
            <a:off x="3160050" y="1924775"/>
            <a:ext cx="2823900" cy="73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dk1"/>
                </a:solidFill>
              </a:rPr>
              <a:t>Questions</a:t>
            </a:r>
            <a:endParaRPr lang="en-US" sz="105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/>
          <p:nvPr/>
        </p:nvSpPr>
        <p:spPr>
          <a:xfrm>
            <a:off x="2522400" y="780150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289" name="Google Shape;289;p51"/>
          <p:cNvSpPr txBox="1">
            <a:spLocks noGrp="1"/>
          </p:cNvSpPr>
          <p:nvPr>
            <p:ph type="ctrTitle"/>
          </p:nvPr>
        </p:nvSpPr>
        <p:spPr>
          <a:xfrm flipH="1">
            <a:off x="3872975" y="2149455"/>
            <a:ext cx="2954400" cy="1921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51"/>
          <p:cNvSpPr txBox="1">
            <a:spLocks noGrp="1"/>
          </p:cNvSpPr>
          <p:nvPr>
            <p:ph type="title" idx="2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>
            <a:spLocks noGrp="1"/>
          </p:cNvSpPr>
          <p:nvPr>
            <p:ph type="ctrTitle"/>
          </p:nvPr>
        </p:nvSpPr>
        <p:spPr>
          <a:xfrm>
            <a:off x="424500" y="263200"/>
            <a:ext cx="1567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Questions</a:t>
            </a:r>
            <a:endParaRPr sz="2200"/>
          </a:p>
        </p:txBody>
      </p:sp>
      <p:sp>
        <p:nvSpPr>
          <p:cNvPr id="296" name="Google Shape;296;p52"/>
          <p:cNvSpPr txBox="1"/>
          <p:nvPr/>
        </p:nvSpPr>
        <p:spPr>
          <a:xfrm>
            <a:off x="424500" y="1288200"/>
            <a:ext cx="21219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AutoNum type="arabicPeriod"/>
            </a:pPr>
            <a:r>
              <a:rPr lang="en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areas of Nashville are most impacted by crime?</a:t>
            </a: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AutoNum type="arabicPeriod"/>
            </a:pPr>
            <a:r>
              <a:rPr lang="en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Are the residents in those areas more dissatisfied with crime and police than other areas?</a:t>
            </a: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AutoNum type="arabicPeriod"/>
            </a:pPr>
            <a:r>
              <a:rPr lang="en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Does </a:t>
            </a:r>
            <a:r>
              <a:rPr lang="en-US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living in a high-crime areas skew residents’ perceptions of other city services, as well?</a:t>
            </a: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AutoNum type="arabicPeriod"/>
            </a:pPr>
            <a:r>
              <a:rPr lang="en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Can anything be done to improve conditions?</a:t>
            </a: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200" y="76200"/>
            <a:ext cx="6292797" cy="4203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>
            <a:spLocks noGrp="1"/>
          </p:cNvSpPr>
          <p:nvPr>
            <p:ph type="ctrTitle"/>
          </p:nvPr>
        </p:nvSpPr>
        <p:spPr>
          <a:xfrm>
            <a:off x="6596700" y="387100"/>
            <a:ext cx="1567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Why This project?</a:t>
            </a:r>
            <a:endParaRPr sz="2200"/>
          </a:p>
        </p:txBody>
      </p:sp>
      <p:sp>
        <p:nvSpPr>
          <p:cNvPr id="303" name="Google Shape;303;p53"/>
          <p:cNvSpPr txBox="1"/>
          <p:nvPr/>
        </p:nvSpPr>
        <p:spPr>
          <a:xfrm>
            <a:off x="6596700" y="1243750"/>
            <a:ext cx="23145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AutoNum type="arabicPeriod"/>
            </a:pPr>
            <a:r>
              <a:rPr lang="en" sz="15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Worked for Metro since July 2019</a:t>
            </a:r>
            <a:endParaRPr sz="15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AutoNum type="arabicPeriod"/>
            </a:pPr>
            <a:r>
              <a:rPr lang="en" sz="15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Crime and its impact on an area of personal of interest</a:t>
            </a:r>
            <a:endParaRPr sz="15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AutoNum type="arabicPeriod"/>
            </a:pPr>
            <a:r>
              <a:rPr lang="en" sz="15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Leverage skills I’ve developed in this course</a:t>
            </a:r>
            <a:endParaRPr sz="15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04" name="Google Shape;3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5650"/>
            <a:ext cx="6291896" cy="419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310" name="Google Shape;310;p54"/>
          <p:cNvSpPr txBox="1">
            <a:spLocks noGrp="1"/>
          </p:cNvSpPr>
          <p:nvPr>
            <p:ph type="ctrTitle"/>
          </p:nvPr>
        </p:nvSpPr>
        <p:spPr>
          <a:xfrm flipH="1">
            <a:off x="2662125" y="2536475"/>
            <a:ext cx="2968200" cy="16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Used and Methodology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1" name="Google Shape;311;p54"/>
          <p:cNvSpPr txBox="1">
            <a:spLocks noGrp="1"/>
          </p:cNvSpPr>
          <p:nvPr>
            <p:ph type="title" idx="2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5"/>
          <p:cNvSpPr txBox="1">
            <a:spLocks noGrp="1"/>
          </p:cNvSpPr>
          <p:nvPr>
            <p:ph type="ctrTitle" idx="2"/>
          </p:nvPr>
        </p:nvSpPr>
        <p:spPr>
          <a:xfrm>
            <a:off x="1627625" y="3623525"/>
            <a:ext cx="416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hubNashville (311) Service Requests</a:t>
            </a:r>
            <a:endParaRPr/>
          </a:p>
        </p:txBody>
      </p:sp>
      <p:sp>
        <p:nvSpPr>
          <p:cNvPr id="317" name="Google Shape;317;p55"/>
          <p:cNvSpPr txBox="1">
            <a:spLocks noGrp="1"/>
          </p:cNvSpPr>
          <p:nvPr>
            <p:ph type="ctrTitle" idx="3"/>
          </p:nvPr>
        </p:nvSpPr>
        <p:spPr>
          <a:xfrm>
            <a:off x="1627625" y="1911900"/>
            <a:ext cx="2873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MNPD Incidents</a:t>
            </a:r>
            <a:endParaRPr/>
          </a:p>
        </p:txBody>
      </p:sp>
      <p:sp>
        <p:nvSpPr>
          <p:cNvPr id="318" name="Google Shape;318;p55"/>
          <p:cNvSpPr txBox="1">
            <a:spLocks noGrp="1"/>
          </p:cNvSpPr>
          <p:nvPr>
            <p:ph type="ctrTitle" idx="5"/>
          </p:nvPr>
        </p:nvSpPr>
        <p:spPr>
          <a:xfrm>
            <a:off x="1627625" y="2735525"/>
            <a:ext cx="325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Metro Resident Survey Responses</a:t>
            </a:r>
            <a:endParaRPr/>
          </a:p>
        </p:txBody>
      </p:sp>
      <p:sp>
        <p:nvSpPr>
          <p:cNvPr id="319" name="Google Shape;319;p55"/>
          <p:cNvSpPr txBox="1">
            <a:spLocks noGrp="1"/>
          </p:cNvSpPr>
          <p:nvPr>
            <p:ph type="subTitle" idx="1"/>
          </p:nvPr>
        </p:nvSpPr>
        <p:spPr>
          <a:xfrm>
            <a:off x="1627625" y="29509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Responses by Metro residents about crime, quality of life, trash services, and other areas</a:t>
            </a:r>
            <a:endParaRPr/>
          </a:p>
        </p:txBody>
      </p:sp>
      <p:sp>
        <p:nvSpPr>
          <p:cNvPr id="320" name="Google Shape;320;p55"/>
          <p:cNvSpPr txBox="1">
            <a:spLocks noGrp="1"/>
          </p:cNvSpPr>
          <p:nvPr>
            <p:ph type="subTitle" idx="6"/>
          </p:nvPr>
        </p:nvSpPr>
        <p:spPr>
          <a:xfrm>
            <a:off x="1627625" y="38389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Requests for service for things like street maintenance, trash removal, etc.</a:t>
            </a:r>
            <a:endParaRPr/>
          </a:p>
        </p:txBody>
      </p:sp>
      <p:sp>
        <p:nvSpPr>
          <p:cNvPr id="321" name="Google Shape;321;p55"/>
          <p:cNvSpPr txBox="1">
            <a:spLocks noGrp="1"/>
          </p:cNvSpPr>
          <p:nvPr>
            <p:ph type="subTitle" idx="8"/>
          </p:nvPr>
        </p:nvSpPr>
        <p:spPr>
          <a:xfrm>
            <a:off x="1627625" y="21391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Database of incidents that Metro Nashville Police have responded to, with supporting info</a:t>
            </a:r>
            <a:endParaRPr/>
          </a:p>
        </p:txBody>
      </p:sp>
      <p:sp>
        <p:nvSpPr>
          <p:cNvPr id="322" name="Google Shape;322;p55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Used</a:t>
            </a:r>
            <a:endParaRPr sz="2200"/>
          </a:p>
        </p:txBody>
      </p:sp>
      <p:pic>
        <p:nvPicPr>
          <p:cNvPr id="323" name="Google Shape;323;p55"/>
          <p:cNvPicPr preferRelativeResize="0"/>
          <p:nvPr/>
        </p:nvPicPr>
        <p:blipFill rotWithShape="1">
          <a:blip r:embed="rId3">
            <a:alphaModFix/>
          </a:blip>
          <a:srcRect l="40540" r="21869"/>
          <a:stretch/>
        </p:blipFill>
        <p:spPr>
          <a:xfrm>
            <a:off x="60704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55"/>
          <p:cNvGrpSpPr/>
          <p:nvPr/>
        </p:nvGrpSpPr>
        <p:grpSpPr>
          <a:xfrm>
            <a:off x="1056121" y="2921207"/>
            <a:ext cx="371395" cy="301279"/>
            <a:chOff x="7550258" y="3832670"/>
            <a:chExt cx="371395" cy="301279"/>
          </a:xfrm>
        </p:grpSpPr>
        <p:sp>
          <p:nvSpPr>
            <p:cNvPr id="325" name="Google Shape;325;p55"/>
            <p:cNvSpPr/>
            <p:nvPr/>
          </p:nvSpPr>
          <p:spPr>
            <a:xfrm>
              <a:off x="7550258" y="3832670"/>
              <a:ext cx="371395" cy="301279"/>
            </a:xfrm>
            <a:custGeom>
              <a:avLst/>
              <a:gdLst/>
              <a:ahLst/>
              <a:cxnLst/>
              <a:rect l="l" t="t" r="r" b="b"/>
              <a:pathLst>
                <a:path w="11669" h="9466" extrusionOk="0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5"/>
            <p:cNvSpPr/>
            <p:nvPr/>
          </p:nvSpPr>
          <p:spPr>
            <a:xfrm>
              <a:off x="7574129" y="3891009"/>
              <a:ext cx="324418" cy="10662"/>
            </a:xfrm>
            <a:custGeom>
              <a:avLst/>
              <a:gdLst/>
              <a:ahLst/>
              <a:cxnLst/>
              <a:rect l="l" t="t" r="r" b="b"/>
              <a:pathLst>
                <a:path w="10193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5"/>
            <p:cNvSpPr/>
            <p:nvPr/>
          </p:nvSpPr>
          <p:spPr>
            <a:xfrm>
              <a:off x="7591188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5"/>
            <p:cNvSpPr/>
            <p:nvPr/>
          </p:nvSpPr>
          <p:spPr>
            <a:xfrm>
              <a:off x="7672667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5"/>
            <p:cNvSpPr/>
            <p:nvPr/>
          </p:nvSpPr>
          <p:spPr>
            <a:xfrm>
              <a:off x="7835592" y="3937637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5"/>
            <p:cNvSpPr/>
            <p:nvPr/>
          </p:nvSpPr>
          <p:spPr>
            <a:xfrm>
              <a:off x="7591188" y="3984232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5"/>
            <p:cNvSpPr/>
            <p:nvPr/>
          </p:nvSpPr>
          <p:spPr>
            <a:xfrm>
              <a:off x="7754113" y="3984232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5"/>
            <p:cNvSpPr/>
            <p:nvPr/>
          </p:nvSpPr>
          <p:spPr>
            <a:xfrm>
              <a:off x="7591188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5"/>
            <p:cNvSpPr/>
            <p:nvPr/>
          </p:nvSpPr>
          <p:spPr>
            <a:xfrm>
              <a:off x="7672667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5"/>
            <p:cNvSpPr/>
            <p:nvPr/>
          </p:nvSpPr>
          <p:spPr>
            <a:xfrm>
              <a:off x="7835592" y="4030859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5"/>
            <p:cNvSpPr/>
            <p:nvPr/>
          </p:nvSpPr>
          <p:spPr>
            <a:xfrm>
              <a:off x="7672667" y="4077073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5"/>
            <p:cNvSpPr/>
            <p:nvPr/>
          </p:nvSpPr>
          <p:spPr>
            <a:xfrm>
              <a:off x="7754113" y="4077073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5"/>
            <p:cNvSpPr/>
            <p:nvPr/>
          </p:nvSpPr>
          <p:spPr>
            <a:xfrm>
              <a:off x="7835592" y="4077073"/>
              <a:ext cx="45131" cy="10662"/>
            </a:xfrm>
            <a:custGeom>
              <a:avLst/>
              <a:gdLst/>
              <a:ahLst/>
              <a:cxnLst/>
              <a:rect l="l" t="t" r="r" b="b"/>
              <a:pathLst>
                <a:path w="1418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5"/>
            <p:cNvSpPr/>
            <p:nvPr/>
          </p:nvSpPr>
          <p:spPr>
            <a:xfrm>
              <a:off x="7672667" y="3972583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5"/>
            <p:cNvSpPr/>
            <p:nvPr/>
          </p:nvSpPr>
          <p:spPr>
            <a:xfrm>
              <a:off x="7835592" y="3972583"/>
              <a:ext cx="45895" cy="34055"/>
            </a:xfrm>
            <a:custGeom>
              <a:avLst/>
              <a:gdLst/>
              <a:ahLst/>
              <a:cxnLst/>
              <a:rect l="l" t="t" r="r" b="b"/>
              <a:pathLst>
                <a:path w="1442" h="1070" extrusionOk="0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5"/>
            <p:cNvSpPr/>
            <p:nvPr/>
          </p:nvSpPr>
          <p:spPr>
            <a:xfrm>
              <a:off x="7754113" y="4019592"/>
              <a:ext cx="46277" cy="34024"/>
            </a:xfrm>
            <a:custGeom>
              <a:avLst/>
              <a:gdLst/>
              <a:ahLst/>
              <a:cxnLst/>
              <a:rect l="l" t="t" r="r" b="b"/>
              <a:pathLst>
                <a:path w="1454" h="1069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5"/>
            <p:cNvSpPr/>
            <p:nvPr/>
          </p:nvSpPr>
          <p:spPr>
            <a:xfrm>
              <a:off x="7591188" y="4065806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5"/>
            <p:cNvSpPr/>
            <p:nvPr/>
          </p:nvSpPr>
          <p:spPr>
            <a:xfrm>
              <a:off x="7754113" y="3925988"/>
              <a:ext cx="46277" cy="34406"/>
            </a:xfrm>
            <a:custGeom>
              <a:avLst/>
              <a:gdLst/>
              <a:ahLst/>
              <a:cxnLst/>
              <a:rect l="l" t="t" r="r" b="b"/>
              <a:pathLst>
                <a:path w="1454" h="1081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55"/>
          <p:cNvSpPr txBox="1">
            <a:spLocks noGrp="1"/>
          </p:cNvSpPr>
          <p:nvPr>
            <p:ph type="subTitle" idx="8"/>
          </p:nvPr>
        </p:nvSpPr>
        <p:spPr>
          <a:xfrm>
            <a:off x="730150" y="8701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All data is open data available  through the </a:t>
            </a:r>
            <a:r>
              <a:rPr lang="en" sz="12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data.nashville.gov portal</a:t>
            </a:r>
            <a:r>
              <a:rPr lang="en" sz="1200"/>
              <a:t> and does not contain PID or sensitive information</a:t>
            </a:r>
            <a:endParaRPr sz="1200"/>
          </a:p>
        </p:txBody>
      </p:sp>
      <p:grpSp>
        <p:nvGrpSpPr>
          <p:cNvPr id="344" name="Google Shape;344;p55"/>
          <p:cNvGrpSpPr/>
          <p:nvPr/>
        </p:nvGrpSpPr>
        <p:grpSpPr>
          <a:xfrm>
            <a:off x="1138478" y="2117946"/>
            <a:ext cx="269343" cy="348543"/>
            <a:chOff x="3119678" y="3360146"/>
            <a:chExt cx="269343" cy="348543"/>
          </a:xfrm>
        </p:grpSpPr>
        <p:sp>
          <p:nvSpPr>
            <p:cNvPr id="345" name="Google Shape;345;p55"/>
            <p:cNvSpPr/>
            <p:nvPr/>
          </p:nvSpPr>
          <p:spPr>
            <a:xfrm>
              <a:off x="3268289" y="3498271"/>
              <a:ext cx="43782" cy="46728"/>
            </a:xfrm>
            <a:custGeom>
              <a:avLst/>
              <a:gdLst/>
              <a:ahLst/>
              <a:cxnLst/>
              <a:rect l="l" t="t" r="r" b="b"/>
              <a:pathLst>
                <a:path w="1382" h="1475" extrusionOk="0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5"/>
            <p:cNvSpPr/>
            <p:nvPr/>
          </p:nvSpPr>
          <p:spPr>
            <a:xfrm>
              <a:off x="3147208" y="3475176"/>
              <a:ext cx="214664" cy="233513"/>
            </a:xfrm>
            <a:custGeom>
              <a:avLst/>
              <a:gdLst/>
              <a:ahLst/>
              <a:cxnLst/>
              <a:rect l="l" t="t" r="r" b="b"/>
              <a:pathLst>
                <a:path w="6776" h="7371" extrusionOk="0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5"/>
            <p:cNvSpPr/>
            <p:nvPr/>
          </p:nvSpPr>
          <p:spPr>
            <a:xfrm>
              <a:off x="3249408" y="3360146"/>
              <a:ext cx="10613" cy="97321"/>
            </a:xfrm>
            <a:custGeom>
              <a:avLst/>
              <a:gdLst/>
              <a:ahLst/>
              <a:cxnLst/>
              <a:rect l="l" t="t" r="r" b="b"/>
              <a:pathLst>
                <a:path w="335" h="3072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5"/>
            <p:cNvSpPr/>
            <p:nvPr/>
          </p:nvSpPr>
          <p:spPr>
            <a:xfrm>
              <a:off x="3175879" y="3377919"/>
              <a:ext cx="54331" cy="86740"/>
            </a:xfrm>
            <a:custGeom>
              <a:avLst/>
              <a:gdLst/>
              <a:ahLst/>
              <a:cxnLst/>
              <a:rect l="l" t="t" r="r" b="b"/>
              <a:pathLst>
                <a:path w="1715" h="2738" extrusionOk="0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5"/>
            <p:cNvSpPr/>
            <p:nvPr/>
          </p:nvSpPr>
          <p:spPr>
            <a:xfrm>
              <a:off x="3119678" y="3429399"/>
              <a:ext cx="89401" cy="50720"/>
            </a:xfrm>
            <a:custGeom>
              <a:avLst/>
              <a:gdLst/>
              <a:ahLst/>
              <a:cxnLst/>
              <a:rect l="l" t="t" r="r" b="b"/>
              <a:pathLst>
                <a:path w="2822" h="1601" extrusionOk="0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5"/>
            <p:cNvSpPr/>
            <p:nvPr/>
          </p:nvSpPr>
          <p:spPr>
            <a:xfrm>
              <a:off x="3279219" y="3377919"/>
              <a:ext cx="54363" cy="85980"/>
            </a:xfrm>
            <a:custGeom>
              <a:avLst/>
              <a:gdLst/>
              <a:ahLst/>
              <a:cxnLst/>
              <a:rect l="l" t="t" r="r" b="b"/>
              <a:pathLst>
                <a:path w="1716" h="2714" extrusionOk="0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5"/>
            <p:cNvSpPr/>
            <p:nvPr/>
          </p:nvSpPr>
          <p:spPr>
            <a:xfrm>
              <a:off x="3300349" y="3429399"/>
              <a:ext cx="88672" cy="51100"/>
            </a:xfrm>
            <a:custGeom>
              <a:avLst/>
              <a:gdLst/>
              <a:ahLst/>
              <a:cxnLst/>
              <a:rect l="l" t="t" r="r" b="b"/>
              <a:pathLst>
                <a:path w="2799" h="1613" extrusionOk="0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55"/>
          <p:cNvGrpSpPr/>
          <p:nvPr/>
        </p:nvGrpSpPr>
        <p:grpSpPr>
          <a:xfrm>
            <a:off x="1103805" y="3702381"/>
            <a:ext cx="342144" cy="362704"/>
            <a:chOff x="2704005" y="4258781"/>
            <a:chExt cx="342144" cy="362704"/>
          </a:xfrm>
        </p:grpSpPr>
        <p:sp>
          <p:nvSpPr>
            <p:cNvPr id="353" name="Google Shape;353;p55"/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5"/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5"/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5"/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5"/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5"/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5"/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6"/>
          <p:cNvSpPr txBox="1">
            <a:spLocks noGrp="1"/>
          </p:cNvSpPr>
          <p:nvPr>
            <p:ph type="ctrTitle"/>
          </p:nvPr>
        </p:nvSpPr>
        <p:spPr>
          <a:xfrm>
            <a:off x="3619200" y="242025"/>
            <a:ext cx="51651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Methodology</a:t>
            </a:r>
            <a:endParaRPr sz="2200"/>
          </a:p>
        </p:txBody>
      </p:sp>
      <p:pic>
        <p:nvPicPr>
          <p:cNvPr id="365" name="Google Shape;365;p56"/>
          <p:cNvPicPr preferRelativeResize="0"/>
          <p:nvPr/>
        </p:nvPicPr>
        <p:blipFill rotWithShape="1">
          <a:blip r:embed="rId3">
            <a:alphaModFix/>
          </a:blip>
          <a:srcRect l="40540" r="21869"/>
          <a:stretch/>
        </p:blipFill>
        <p:spPr>
          <a:xfrm>
            <a:off x="-255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6"/>
          <p:cNvSpPr txBox="1">
            <a:spLocks noGrp="1"/>
          </p:cNvSpPr>
          <p:nvPr>
            <p:ph type="subTitle" idx="8"/>
          </p:nvPr>
        </p:nvSpPr>
        <p:spPr>
          <a:xfrm>
            <a:off x="3625750" y="565325"/>
            <a:ext cx="5165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Determine the 10 areas most impacted by crime using MNPD Incidents, analyze responses on crime using Resident Survey, then examine service requests and service satisfaction using hubNashville Requests.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 u="sng">
                <a:latin typeface="Open Sans"/>
                <a:ea typeface="Open Sans"/>
                <a:cs typeface="Open Sans"/>
                <a:sym typeface="Open Sans"/>
              </a:rPr>
              <a:t>Data Manipulation</a:t>
            </a:r>
            <a:endParaRPr sz="1200" b="1" u="sng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Removed ZIP Codes that fall outside of Davidson County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Dropped any rows where the ZIP code wasn’t known/blank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Only kept incidents where police could take conclusive action (i.e. no false reports, refusal to prosecute, etc.)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Removed ZIP Codes from survey with less than 10 responses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Combined Very Dissatisfied, Dissatisfied, and Neutral responses to survey into one categories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 u="sng">
                <a:latin typeface="Open Sans"/>
                <a:ea typeface="Open Sans"/>
                <a:cs typeface="Open Sans"/>
                <a:sym typeface="Open Sans"/>
              </a:rPr>
              <a:t>Limitations/Considerations</a:t>
            </a:r>
            <a:endParaRPr sz="1200" b="1" u="sng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Survey data concluded in 2018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Survey responses skewed to about 15 ZIP codes and roughly 2,000 responses (less than 1% of the population at that time)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Limited ability to gauge “accuracy” of survey responses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372" name="Google Shape;372;p57"/>
          <p:cNvSpPr txBox="1">
            <a:spLocks noGrp="1"/>
          </p:cNvSpPr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MNPD Incidents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3" name="Google Shape;373;p57"/>
          <p:cNvSpPr txBox="1">
            <a:spLocks noGrp="1"/>
          </p:cNvSpPr>
          <p:nvPr>
            <p:ph type="title" idx="2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tment Business Plan By Slidesgo">
  <a:themeElements>
    <a:clrScheme name="Simple Light">
      <a:dk1>
        <a:srgbClr val="F3F3F3"/>
      </a:dk1>
      <a:lt1>
        <a:srgbClr val="43434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743</Words>
  <Application>Microsoft Office PowerPoint</Application>
  <PresentationFormat>On-screen Show (16:9)</PresentationFormat>
  <Paragraphs>112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Fira Sans Extra Condensed Medium</vt:lpstr>
      <vt:lpstr>DM Serif Display</vt:lpstr>
      <vt:lpstr>Open Sans</vt:lpstr>
      <vt:lpstr>Open Sans Light</vt:lpstr>
      <vt:lpstr>Arial</vt:lpstr>
      <vt:lpstr>Share</vt:lpstr>
      <vt:lpstr>Investment Business Plan By Slidesgo</vt:lpstr>
      <vt:lpstr>Crime, City Services, and Resident Satisfaction in Nashville (2016 - 2018)</vt:lpstr>
      <vt:lpstr>Introduction</vt:lpstr>
      <vt:lpstr>Introduction</vt:lpstr>
      <vt:lpstr>Data Questions</vt:lpstr>
      <vt:lpstr>Why This project?</vt:lpstr>
      <vt:lpstr>Data Used and Methodology</vt:lpstr>
      <vt:lpstr>hubNashville (311) Service Requests</vt:lpstr>
      <vt:lpstr>Methodology</vt:lpstr>
      <vt:lpstr>MNPD Incidents</vt:lpstr>
      <vt:lpstr>PowerPoint Presentation</vt:lpstr>
      <vt:lpstr>PowerPoint Presentation</vt:lpstr>
      <vt:lpstr>PowerPoint Presentation</vt:lpstr>
      <vt:lpstr>Interesting Correlations</vt:lpstr>
      <vt:lpstr>Interesting Correlations</vt:lpstr>
      <vt:lpstr>hubNashville Requests</vt:lpstr>
      <vt:lpstr>PowerPoint Presentation</vt:lpstr>
      <vt:lpstr>Metro was Quick to Respond …</vt:lpstr>
      <vt:lpstr>… But There Were Still Some Common Problem Areas</vt:lpstr>
      <vt:lpstr>Severe Offsets in Expectations</vt:lpstr>
      <vt:lpstr>Cont’d.</vt:lpstr>
      <vt:lpstr>Cont’d.</vt:lpstr>
      <vt:lpstr>05</vt:lpstr>
      <vt:lpstr>3)  More Data Needed to Substantiate  Resident Survey Claims</vt:lpstr>
      <vt:lpstr>3) Expand Data Collected for MNPD  Incidents and hubNashville  Requests to Validate Survey Responses</vt:lpstr>
      <vt:lpstr>Dashboard Demonstration</vt:lpstr>
      <vt:lpstr> Special Thanks AJ Grande Chase Taylor Dibran Rexhepi Olariche “Ola” Obi Alex Wright Sobiya Uddin Members of NSS DA Cohort 09 The Staff of Nashville Software School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Crime, City Services, and Resident Satisfaction in Nashville (2016 - 2018)</dc:title>
  <cp:lastModifiedBy>Edward Brown</cp:lastModifiedBy>
  <cp:revision>5</cp:revision>
  <dcterms:modified xsi:type="dcterms:W3CDTF">2023-10-26T14:02:15Z</dcterms:modified>
</cp:coreProperties>
</file>